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7" r:id="rId2"/>
    <p:sldId id="261" r:id="rId3"/>
    <p:sldId id="321" r:id="rId4"/>
    <p:sldId id="322" r:id="rId5"/>
    <p:sldId id="310" r:id="rId6"/>
    <p:sldId id="325" r:id="rId7"/>
    <p:sldId id="324" r:id="rId8"/>
  </p:sldIdLst>
  <p:sldSz cx="12192000" cy="6858000"/>
  <p:notesSz cx="6858000" cy="99790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DT - 5" initials="D-5" lastIdx="1" clrIdx="0">
    <p:extLst>
      <p:ext uri="{19B8F6BF-5375-455C-9EA6-DF929625EA0E}">
        <p15:presenceInfo xmlns:p15="http://schemas.microsoft.com/office/powerpoint/2012/main" userId="DDT - 5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2F8D"/>
    <a:srgbClr val="521BB5"/>
    <a:srgbClr val="9900CC"/>
    <a:srgbClr val="99CCFF"/>
    <a:srgbClr val="9999FF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5006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5006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D1FC29-4748-4CC2-B1B2-FD46EB026A9C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47775"/>
            <a:ext cx="5984875" cy="3367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802406"/>
            <a:ext cx="5486400" cy="39292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78342"/>
            <a:ext cx="2971800" cy="5006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78342"/>
            <a:ext cx="2971800" cy="5006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49AEA9-AA83-44F0-9D1F-9A021E7BC5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755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E3765-DE17-40BF-9DF3-B6E49C3BD9FD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CBAB4-8171-427F-807D-B98788A7C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036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E3765-DE17-40BF-9DF3-B6E49C3BD9FD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CBAB4-8171-427F-807D-B98788A7C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117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E3765-DE17-40BF-9DF3-B6E49C3BD9FD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CBAB4-8171-427F-807D-B98788A7C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326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7382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E3765-DE17-40BF-9DF3-B6E49C3BD9FD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CBAB4-8171-427F-807D-B98788A7C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856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E3765-DE17-40BF-9DF3-B6E49C3BD9FD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CBAB4-8171-427F-807D-B98788A7C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628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E3765-DE17-40BF-9DF3-B6E49C3BD9FD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CBAB4-8171-427F-807D-B98788A7C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1649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E3765-DE17-40BF-9DF3-B6E49C3BD9FD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CBAB4-8171-427F-807D-B98788A7C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2895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E3765-DE17-40BF-9DF3-B6E49C3BD9FD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CBAB4-8171-427F-807D-B98788A7C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116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E3765-DE17-40BF-9DF3-B6E49C3BD9FD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CBAB4-8171-427F-807D-B98788A7C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415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E3765-DE17-40BF-9DF3-B6E49C3BD9FD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CBAB4-8171-427F-807D-B98788A7C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9594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E3765-DE17-40BF-9DF3-B6E49C3BD9FD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CBAB4-8171-427F-807D-B98788A7C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019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E3765-DE17-40BF-9DF3-B6E49C3BD9FD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CBAB4-8171-427F-807D-B98788A7C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868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7788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333666" y="701071"/>
            <a:ext cx="9358279" cy="325837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200" b="1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Montserrat" panose="00000500000000000000" pitchFamily="50" charset="-52"/>
              </a:rPr>
              <a:t/>
            </a:r>
            <a:br>
              <a:rPr lang="ru-RU" sz="1200" b="1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Montserrat" panose="00000500000000000000" pitchFamily="50" charset="-52"/>
              </a:rPr>
            </a:br>
            <a:r>
              <a:rPr lang="ru-RU" sz="2000" b="1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Montserrat" panose="00000500000000000000" pitchFamily="50" charset="-52"/>
              </a:rPr>
              <a:t/>
            </a:r>
            <a:br>
              <a:rPr lang="ru-RU" sz="2000" b="1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Montserrat" panose="00000500000000000000" pitchFamily="50" charset="-52"/>
              </a:rPr>
            </a:br>
            <a:r>
              <a:rPr lang="ru-RU" sz="2000" b="1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Montserrat" panose="00000500000000000000" pitchFamily="50" charset="-52"/>
              </a:rPr>
              <a:t/>
            </a:r>
            <a:br>
              <a:rPr lang="ru-RU" sz="2000" b="1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Montserrat" panose="00000500000000000000" pitchFamily="50" charset="-52"/>
              </a:rPr>
            </a:br>
            <a:r>
              <a:rPr lang="ru-RU" sz="4200" i="1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Montserrat" panose="00000500000000000000" pitchFamily="50" charset="-52"/>
                <a:cs typeface="Calibri" panose="020F0502020204030204" pitchFamily="34" charset="0"/>
              </a:rPr>
              <a:t> </a:t>
            </a:r>
            <a:r>
              <a:rPr lang="ru-RU" sz="4500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Montserrat" panose="00000500000000000000" pitchFamily="50" charset="-52"/>
                <a:cs typeface="Calibri" panose="020F0502020204030204" pitchFamily="34" charset="0"/>
              </a:rPr>
              <a:t/>
            </a:r>
            <a:br>
              <a:rPr lang="ru-RU" sz="4500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Montserrat" panose="00000500000000000000" pitchFamily="50" charset="-52"/>
                <a:cs typeface="Calibri" panose="020F0502020204030204" pitchFamily="34" charset="0"/>
              </a:rPr>
            </a:br>
            <a:r>
              <a:rPr lang="ru-RU" sz="5100" b="1" dirty="0">
                <a:solidFill>
                  <a:srgbClr val="7030A0"/>
                </a:solidFill>
                <a:latin typeface="Montserrat" panose="00000500000000000000" pitchFamily="50" charset="-52"/>
              </a:rPr>
              <a:t>Отчет </a:t>
            </a:r>
          </a:p>
          <a:p>
            <a:pPr algn="ctr">
              <a:lnSpc>
                <a:spcPct val="110000"/>
              </a:lnSpc>
            </a:pPr>
            <a:r>
              <a:rPr lang="ru-RU" sz="5100" b="1" dirty="0">
                <a:solidFill>
                  <a:srgbClr val="7030A0"/>
                </a:solidFill>
                <a:latin typeface="Montserrat" panose="00000500000000000000" pitchFamily="50" charset="-52"/>
              </a:rPr>
              <a:t>муниципального опорного центра </a:t>
            </a:r>
          </a:p>
          <a:p>
            <a:pPr algn="ctr">
              <a:lnSpc>
                <a:spcPct val="110000"/>
              </a:lnSpc>
            </a:pPr>
            <a:r>
              <a:rPr lang="ru-RU" sz="2100" b="1" i="1" u="sng" dirty="0" err="1" smtClean="0">
                <a:solidFill>
                  <a:srgbClr val="FF0000"/>
                </a:solidFill>
                <a:latin typeface="Montserrat" panose="00000500000000000000" pitchFamily="50" charset="-52"/>
              </a:rPr>
              <a:t>Слободо</a:t>
            </a:r>
            <a:r>
              <a:rPr lang="ru-RU" sz="2100" b="1" i="1" u="sng" dirty="0" smtClean="0">
                <a:solidFill>
                  <a:srgbClr val="FF0000"/>
                </a:solidFill>
                <a:latin typeface="Montserrat" panose="00000500000000000000" pitchFamily="50" charset="-52"/>
              </a:rPr>
              <a:t> – Туринского муниципального района</a:t>
            </a:r>
            <a:endParaRPr lang="ru-RU" sz="3200" b="1" dirty="0">
              <a:solidFill>
                <a:srgbClr val="7030A0"/>
              </a:solidFill>
              <a:latin typeface="Montserrat" panose="00000500000000000000" pitchFamily="50" charset="-52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27F9E24-9E30-4D5C-BBC2-A1D93BDF82D9}"/>
              </a:ext>
            </a:extLst>
          </p:cNvPr>
          <p:cNvSpPr/>
          <p:nvPr/>
        </p:nvSpPr>
        <p:spPr>
          <a:xfrm>
            <a:off x="5811404" y="4970941"/>
            <a:ext cx="5794130" cy="17050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rgbClr val="7030A0"/>
                </a:solidFill>
                <a:latin typeface="Montserrat"/>
                <a:ea typeface="+mj-ea"/>
                <a:cs typeface="+mj-cs"/>
              </a:rPr>
              <a:t>руководитель </a:t>
            </a:r>
            <a:r>
              <a:rPr lang="ru-RU" sz="1600" b="1" dirty="0" smtClean="0">
                <a:solidFill>
                  <a:srgbClr val="7030A0"/>
                </a:solidFill>
                <a:latin typeface="Montserrat"/>
                <a:ea typeface="+mj-ea"/>
                <a:cs typeface="+mj-cs"/>
              </a:rPr>
              <a:t>МОЦ: Наумова Валентина Ивановна</a:t>
            </a:r>
            <a:endParaRPr lang="ru-RU" sz="1600" b="1" dirty="0">
              <a:solidFill>
                <a:srgbClr val="7030A0"/>
              </a:solidFill>
              <a:latin typeface="Montserrat"/>
              <a:ea typeface="+mj-ea"/>
              <a:cs typeface="+mj-cs"/>
            </a:endParaRPr>
          </a:p>
          <a:p>
            <a:endParaRPr lang="ru-RU" sz="1600" b="1" dirty="0">
              <a:solidFill>
                <a:srgbClr val="7030A0"/>
              </a:solidFill>
              <a:latin typeface="Montserrat"/>
              <a:ea typeface="+mj-ea"/>
              <a:cs typeface="+mj-cs"/>
            </a:endParaRPr>
          </a:p>
          <a:p>
            <a:r>
              <a:rPr lang="ru-RU" sz="1600" dirty="0">
                <a:solidFill>
                  <a:srgbClr val="7030A0"/>
                </a:solidFill>
                <a:latin typeface="Montserrat"/>
                <a:ea typeface="+mj-ea"/>
                <a:cs typeface="+mj-cs"/>
              </a:rPr>
              <a:t>Контактный </a:t>
            </a:r>
            <a:r>
              <a:rPr lang="ru-RU" sz="1600" dirty="0" smtClean="0">
                <a:solidFill>
                  <a:srgbClr val="7030A0"/>
                </a:solidFill>
                <a:latin typeface="Montserrat"/>
                <a:ea typeface="+mj-ea"/>
                <a:cs typeface="+mj-cs"/>
              </a:rPr>
              <a:t>телефон:89222916550</a:t>
            </a:r>
            <a:endParaRPr lang="en-US" sz="1600" dirty="0">
              <a:solidFill>
                <a:srgbClr val="7030A0"/>
              </a:solidFill>
              <a:latin typeface="Montserrat"/>
              <a:ea typeface="+mj-ea"/>
              <a:cs typeface="+mj-cs"/>
            </a:endParaRPr>
          </a:p>
          <a:p>
            <a:r>
              <a:rPr lang="ru-RU" sz="1600" dirty="0">
                <a:solidFill>
                  <a:srgbClr val="7030A0"/>
                </a:solidFill>
                <a:latin typeface="Montserrat"/>
                <a:ea typeface="+mj-ea"/>
                <a:cs typeface="+mj-cs"/>
              </a:rPr>
              <a:t>Электронная </a:t>
            </a:r>
            <a:r>
              <a:rPr lang="ru-RU" sz="1600" dirty="0" smtClean="0">
                <a:solidFill>
                  <a:srgbClr val="7030A0"/>
                </a:solidFill>
                <a:latin typeface="Montserrat"/>
                <a:ea typeface="+mj-ea"/>
                <a:cs typeface="+mj-cs"/>
              </a:rPr>
              <a:t>почта:</a:t>
            </a:r>
            <a:r>
              <a:rPr lang="en-US" sz="1600" dirty="0">
                <a:solidFill>
                  <a:srgbClr val="7030A0"/>
                </a:solidFill>
                <a:latin typeface="Montserrat"/>
                <a:ea typeface="+mj-ea"/>
                <a:cs typeface="+mj-cs"/>
              </a:rPr>
              <a:t>v.naumova2012@mail.ru</a:t>
            </a:r>
            <a:endParaRPr lang="ru-RU" sz="1600" dirty="0">
              <a:solidFill>
                <a:srgbClr val="7030A0"/>
              </a:solidFill>
              <a:latin typeface="Montserrat"/>
              <a:ea typeface="+mj-ea"/>
              <a:cs typeface="+mj-cs"/>
            </a:endParaRPr>
          </a:p>
          <a:p>
            <a:r>
              <a:rPr lang="ru-RU" sz="1600" dirty="0">
                <a:solidFill>
                  <a:srgbClr val="7030A0"/>
                </a:solidFill>
                <a:latin typeface="Montserrat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5300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363832" y="1621063"/>
            <a:ext cx="110124" cy="110124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8" name="object 8"/>
          <p:cNvSpPr/>
          <p:nvPr/>
        </p:nvSpPr>
        <p:spPr>
          <a:xfrm>
            <a:off x="1363834" y="2413581"/>
            <a:ext cx="110122" cy="110122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10" name="object 10"/>
          <p:cNvSpPr/>
          <p:nvPr/>
        </p:nvSpPr>
        <p:spPr>
          <a:xfrm>
            <a:off x="1363832" y="3206097"/>
            <a:ext cx="110120" cy="105872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13" name="object 13"/>
          <p:cNvSpPr/>
          <p:nvPr/>
        </p:nvSpPr>
        <p:spPr>
          <a:xfrm>
            <a:off x="1418894" y="368533"/>
            <a:ext cx="136366" cy="556603"/>
          </a:xfrm>
          <a:custGeom>
            <a:avLst/>
            <a:gdLst/>
            <a:ahLst/>
            <a:cxnLst/>
            <a:rect l="l" t="t" r="r" b="b"/>
            <a:pathLst>
              <a:path h="869950">
                <a:moveTo>
                  <a:pt x="0" y="0"/>
                </a:moveTo>
                <a:lnTo>
                  <a:pt x="0" y="869847"/>
                </a:lnTo>
              </a:path>
            </a:pathLst>
          </a:custGeom>
          <a:ln w="17999">
            <a:solidFill>
              <a:srgbClr val="682F8D"/>
            </a:solidFill>
          </a:ln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14" name="object 14"/>
          <p:cNvSpPr txBox="1"/>
          <p:nvPr/>
        </p:nvSpPr>
        <p:spPr>
          <a:xfrm>
            <a:off x="481201" y="164006"/>
            <a:ext cx="937693" cy="839202"/>
          </a:xfrm>
          <a:prstGeom prst="rect">
            <a:avLst/>
          </a:prstGeom>
        </p:spPr>
        <p:txBody>
          <a:bodyPr vert="horz" wrap="square" lIns="0" tIns="8126" rIns="0" bIns="0" rtlCol="0">
            <a:spAutoFit/>
          </a:bodyPr>
          <a:lstStyle/>
          <a:p>
            <a:pPr marL="8125">
              <a:spcBef>
                <a:spcPts val="64"/>
              </a:spcBef>
            </a:pPr>
            <a:r>
              <a:rPr sz="5400" dirty="0">
                <a:solidFill>
                  <a:srgbClr val="682F8D"/>
                </a:solidFill>
                <a:latin typeface="Montserrat Light"/>
                <a:cs typeface="Montserrat Light"/>
              </a:rPr>
              <a:t>0</a:t>
            </a:r>
            <a:r>
              <a:rPr lang="en-US" sz="5400" dirty="0">
                <a:solidFill>
                  <a:srgbClr val="682F8D"/>
                </a:solidFill>
                <a:latin typeface="Montserrat Light"/>
                <a:cs typeface="Montserrat Light"/>
              </a:rPr>
              <a:t>1</a:t>
            </a:r>
            <a:endParaRPr sz="5400" dirty="0">
              <a:solidFill>
                <a:srgbClr val="682F8D"/>
              </a:solidFill>
              <a:latin typeface="Montserrat Light"/>
              <a:cs typeface="Montserrat Ligh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555260" y="481638"/>
            <a:ext cx="8531905" cy="238397"/>
          </a:xfrm>
          <a:prstGeom prst="rect">
            <a:avLst/>
          </a:prstGeom>
        </p:spPr>
        <p:txBody>
          <a:bodyPr vert="horz" wrap="square" lIns="0" tIns="8126" rIns="0" bIns="0" rtlCol="0">
            <a:spAutoFit/>
          </a:bodyPr>
          <a:lstStyle/>
          <a:p>
            <a:pPr marL="8125" marR="3250">
              <a:lnSpc>
                <a:spcPct val="114900"/>
              </a:lnSpc>
              <a:spcBef>
                <a:spcPts val="64"/>
              </a:spcBef>
            </a:pPr>
            <a:r>
              <a:rPr lang="ru-RU" sz="1400" b="1" dirty="0">
                <a:solidFill>
                  <a:srgbClr val="7030A0"/>
                </a:solidFill>
                <a:latin typeface="Montserrat" panose="00000500000000000000" pitchFamily="50" charset="-52"/>
                <a:ea typeface="+mj-ea"/>
                <a:cs typeface="+mj-cs"/>
              </a:rPr>
              <a:t>Направления деятельности МОЦ определённые как перспективные на 2024 год</a:t>
            </a:r>
            <a:endParaRPr sz="1400" b="1" dirty="0">
              <a:solidFill>
                <a:srgbClr val="7030A0"/>
              </a:solidFill>
              <a:latin typeface="Montserrat" panose="00000500000000000000" pitchFamily="50" charset="-52"/>
              <a:ea typeface="+mj-ea"/>
              <a:cs typeface="+mj-cs"/>
            </a:endParaRPr>
          </a:p>
        </p:txBody>
      </p:sp>
      <p:sp>
        <p:nvSpPr>
          <p:cNvPr id="17" name="object 2"/>
          <p:cNvSpPr txBox="1"/>
          <p:nvPr/>
        </p:nvSpPr>
        <p:spPr>
          <a:xfrm>
            <a:off x="1685884" y="1483594"/>
            <a:ext cx="3750291" cy="558971"/>
          </a:xfrm>
          <a:prstGeom prst="rect">
            <a:avLst/>
          </a:prstGeom>
        </p:spPr>
        <p:txBody>
          <a:bodyPr vert="horz" wrap="square" lIns="0" tIns="7719" rIns="0" bIns="0" rtlCol="0">
            <a:spAutoFit/>
          </a:bodyPr>
          <a:lstStyle/>
          <a:p>
            <a:pPr marL="8125">
              <a:spcBef>
                <a:spcPts val="61"/>
              </a:spcBef>
            </a:pPr>
            <a:r>
              <a:rPr lang="ru-RU" sz="1791" spc="-3" dirty="0">
                <a:solidFill>
                  <a:srgbClr val="682F8D"/>
                </a:solidFill>
                <a:latin typeface="Montserrat"/>
                <a:cs typeface="Montserrat"/>
              </a:rPr>
              <a:t/>
            </a:r>
            <a:br>
              <a:rPr lang="ru-RU" sz="1791" spc="-3" dirty="0">
                <a:solidFill>
                  <a:srgbClr val="682F8D"/>
                </a:solidFill>
                <a:latin typeface="Montserrat"/>
                <a:cs typeface="Montserrat"/>
              </a:rPr>
            </a:br>
            <a:endParaRPr sz="1791" dirty="0">
              <a:solidFill>
                <a:srgbClr val="682F8D"/>
              </a:solidFill>
              <a:latin typeface="Montserrat"/>
              <a:cs typeface="Montserra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55260" y="1504029"/>
            <a:ext cx="47296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125">
              <a:spcBef>
                <a:spcPts val="61"/>
              </a:spcBef>
            </a:pPr>
            <a:r>
              <a:rPr lang="ru-RU" b="1" spc="-3" dirty="0">
                <a:solidFill>
                  <a:srgbClr val="682F8D"/>
                </a:solidFill>
                <a:latin typeface="Montserrat"/>
                <a:cs typeface="Montserrat"/>
              </a:rPr>
              <a:t>Реализация дистанционных программ</a:t>
            </a:r>
            <a:endParaRPr lang="ru-RU" b="1" dirty="0">
              <a:solidFill>
                <a:srgbClr val="682F8D"/>
              </a:solidFill>
              <a:latin typeface="Montserrat"/>
              <a:cs typeface="Montserrat"/>
            </a:endParaRPr>
          </a:p>
        </p:txBody>
      </p:sp>
      <p:sp>
        <p:nvSpPr>
          <p:cNvPr id="22" name="object 7"/>
          <p:cNvSpPr txBox="1"/>
          <p:nvPr/>
        </p:nvSpPr>
        <p:spPr>
          <a:xfrm>
            <a:off x="1685884" y="2310562"/>
            <a:ext cx="8747420" cy="283383"/>
          </a:xfrm>
          <a:prstGeom prst="rect">
            <a:avLst/>
          </a:prstGeom>
        </p:spPr>
        <p:txBody>
          <a:bodyPr vert="horz" wrap="square" lIns="0" tIns="7719" rIns="0" bIns="0" rtlCol="0">
            <a:spAutoFit/>
          </a:bodyPr>
          <a:lstStyle/>
          <a:p>
            <a:pPr marL="8125">
              <a:spcBef>
                <a:spcPts val="61"/>
              </a:spcBef>
            </a:pPr>
            <a:r>
              <a:rPr lang="ru-RU" sz="1791" b="1" spc="-3" dirty="0" smtClean="0">
                <a:solidFill>
                  <a:srgbClr val="682F8D"/>
                </a:solidFill>
                <a:latin typeface="Montserrat"/>
                <a:cs typeface="Montserrat"/>
              </a:rPr>
              <a:t>Реализация программ </a:t>
            </a:r>
            <a:r>
              <a:rPr lang="ru-RU" sz="1791" b="1" spc="-3" dirty="0" err="1" smtClean="0">
                <a:solidFill>
                  <a:srgbClr val="682F8D"/>
                </a:solidFill>
                <a:latin typeface="Montserrat"/>
                <a:cs typeface="Montserrat"/>
              </a:rPr>
              <a:t>туристко</a:t>
            </a:r>
            <a:r>
              <a:rPr lang="ru-RU" sz="1791" b="1" spc="-3" dirty="0" smtClean="0">
                <a:solidFill>
                  <a:srgbClr val="682F8D"/>
                </a:solidFill>
                <a:latin typeface="Montserrat"/>
                <a:cs typeface="Montserrat"/>
              </a:rPr>
              <a:t> – краеведческой направленности</a:t>
            </a:r>
            <a:endParaRPr sz="1791" b="1" dirty="0">
              <a:solidFill>
                <a:srgbClr val="682F8D"/>
              </a:solidFill>
              <a:latin typeface="Montserrat"/>
              <a:cs typeface="Montserra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55260" y="3031146"/>
            <a:ext cx="8878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25">
              <a:spcBef>
                <a:spcPts val="61"/>
              </a:spcBef>
            </a:pPr>
            <a:r>
              <a:rPr lang="ru-RU" b="1" spc="-3" dirty="0">
                <a:solidFill>
                  <a:srgbClr val="682F8D"/>
                </a:solidFill>
                <a:latin typeface="Montserrat"/>
                <a:cs typeface="Montserrat"/>
              </a:rPr>
              <a:t>Реализация каникулярных </a:t>
            </a:r>
            <a:r>
              <a:rPr lang="ru-RU" b="1" spc="-3" dirty="0" err="1">
                <a:solidFill>
                  <a:srgbClr val="682F8D"/>
                </a:solidFill>
                <a:latin typeface="Montserrat"/>
                <a:cs typeface="Montserrat"/>
              </a:rPr>
              <a:t>профориентационных</a:t>
            </a:r>
            <a:r>
              <a:rPr lang="ru-RU" b="1" spc="-3" dirty="0">
                <a:solidFill>
                  <a:srgbClr val="682F8D"/>
                </a:solidFill>
                <a:latin typeface="Montserrat"/>
                <a:cs typeface="Montserrat"/>
              </a:rPr>
              <a:t> школ </a:t>
            </a:r>
            <a:endParaRPr lang="ru-RU" b="1" dirty="0">
              <a:solidFill>
                <a:srgbClr val="682F8D"/>
              </a:solidFill>
              <a:latin typeface="Montserrat"/>
              <a:cs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594796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19116" y="1394201"/>
            <a:ext cx="110124" cy="110124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8" name="object 8"/>
          <p:cNvSpPr/>
          <p:nvPr/>
        </p:nvSpPr>
        <p:spPr>
          <a:xfrm>
            <a:off x="209208" y="1946703"/>
            <a:ext cx="110122" cy="110122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10" name="object 10"/>
          <p:cNvSpPr/>
          <p:nvPr/>
        </p:nvSpPr>
        <p:spPr>
          <a:xfrm>
            <a:off x="204447" y="3087473"/>
            <a:ext cx="110120" cy="105872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13" name="object 13"/>
          <p:cNvSpPr/>
          <p:nvPr/>
        </p:nvSpPr>
        <p:spPr>
          <a:xfrm>
            <a:off x="1418894" y="368533"/>
            <a:ext cx="136366" cy="556603"/>
          </a:xfrm>
          <a:custGeom>
            <a:avLst/>
            <a:gdLst/>
            <a:ahLst/>
            <a:cxnLst/>
            <a:rect l="l" t="t" r="r" b="b"/>
            <a:pathLst>
              <a:path h="869950">
                <a:moveTo>
                  <a:pt x="0" y="0"/>
                </a:moveTo>
                <a:lnTo>
                  <a:pt x="0" y="869847"/>
                </a:lnTo>
              </a:path>
            </a:pathLst>
          </a:custGeom>
          <a:ln w="17999">
            <a:solidFill>
              <a:srgbClr val="682F8D"/>
            </a:solidFill>
          </a:ln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14" name="object 14"/>
          <p:cNvSpPr txBox="1"/>
          <p:nvPr/>
        </p:nvSpPr>
        <p:spPr>
          <a:xfrm>
            <a:off x="481201" y="164006"/>
            <a:ext cx="937693" cy="839202"/>
          </a:xfrm>
          <a:prstGeom prst="rect">
            <a:avLst/>
          </a:prstGeom>
        </p:spPr>
        <p:txBody>
          <a:bodyPr vert="horz" wrap="square" lIns="0" tIns="8126" rIns="0" bIns="0" rtlCol="0">
            <a:spAutoFit/>
          </a:bodyPr>
          <a:lstStyle/>
          <a:p>
            <a:pPr marL="8125">
              <a:spcBef>
                <a:spcPts val="64"/>
              </a:spcBef>
            </a:pPr>
            <a:r>
              <a:rPr sz="5400" dirty="0">
                <a:solidFill>
                  <a:srgbClr val="682F8D"/>
                </a:solidFill>
                <a:latin typeface="Montserrat Light"/>
                <a:cs typeface="Montserrat Light"/>
              </a:rPr>
              <a:t>0</a:t>
            </a:r>
            <a:r>
              <a:rPr lang="ru-RU" sz="5400" dirty="0">
                <a:solidFill>
                  <a:srgbClr val="682F8D"/>
                </a:solidFill>
                <a:latin typeface="Montserrat Light"/>
                <a:cs typeface="Montserrat Light"/>
              </a:rPr>
              <a:t>2</a:t>
            </a:r>
            <a:endParaRPr sz="5400" dirty="0">
              <a:solidFill>
                <a:srgbClr val="682F8D"/>
              </a:solidFill>
              <a:latin typeface="Montserrat Light"/>
              <a:cs typeface="Montserrat Ligh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67013" y="403755"/>
            <a:ext cx="8219265" cy="516550"/>
          </a:xfrm>
          <a:prstGeom prst="rect">
            <a:avLst/>
          </a:prstGeom>
        </p:spPr>
        <p:txBody>
          <a:bodyPr vert="horz" wrap="square" lIns="0" tIns="8126" rIns="0" bIns="0" rtlCol="0">
            <a:spAutoFit/>
          </a:bodyPr>
          <a:lstStyle/>
          <a:p>
            <a:pPr marL="8125" marR="3250">
              <a:lnSpc>
                <a:spcPct val="114900"/>
              </a:lnSpc>
              <a:spcBef>
                <a:spcPts val="64"/>
              </a:spcBef>
            </a:pPr>
            <a:r>
              <a:rPr lang="ru-RU" sz="1400" b="1" dirty="0">
                <a:solidFill>
                  <a:srgbClr val="7030A0"/>
                </a:solidFill>
                <a:latin typeface="Montserrat" panose="00000500000000000000" pitchFamily="50" charset="-52"/>
                <a:ea typeface="+mj-ea"/>
                <a:cs typeface="+mj-cs"/>
              </a:rPr>
              <a:t>Мероприятия по развитию содержания дополнительного образования </a:t>
            </a:r>
          </a:p>
          <a:p>
            <a:pPr marL="8125" marR="3250">
              <a:lnSpc>
                <a:spcPct val="114900"/>
              </a:lnSpc>
              <a:spcBef>
                <a:spcPts val="64"/>
              </a:spcBef>
            </a:pPr>
            <a:r>
              <a:rPr lang="ru-RU" sz="1400" b="1" dirty="0">
                <a:solidFill>
                  <a:srgbClr val="7030A0"/>
                </a:solidFill>
                <a:latin typeface="Montserrat" panose="00000500000000000000" pitchFamily="50" charset="-52"/>
                <a:ea typeface="+mj-ea"/>
                <a:cs typeface="+mj-cs"/>
              </a:rPr>
              <a:t>в </a:t>
            </a:r>
            <a:r>
              <a:rPr lang="ru-RU" sz="1400" b="1" dirty="0" err="1" smtClean="0">
                <a:solidFill>
                  <a:srgbClr val="682F8D"/>
                </a:solidFill>
                <a:latin typeface="Montserrat" panose="00000500000000000000" pitchFamily="50" charset="-52"/>
                <a:ea typeface="+mj-ea"/>
                <a:cs typeface="+mj-cs"/>
              </a:rPr>
              <a:t>Слободо</a:t>
            </a:r>
            <a:r>
              <a:rPr lang="ru-RU" sz="1400" b="1" dirty="0" smtClean="0">
                <a:solidFill>
                  <a:srgbClr val="682F8D"/>
                </a:solidFill>
                <a:latin typeface="Montserrat" panose="00000500000000000000" pitchFamily="50" charset="-52"/>
                <a:ea typeface="+mj-ea"/>
                <a:cs typeface="+mj-cs"/>
              </a:rPr>
              <a:t> – Туринском муниципальном районе</a:t>
            </a:r>
            <a:r>
              <a:rPr lang="ru-RU" sz="1400" b="1" dirty="0" smtClean="0">
                <a:solidFill>
                  <a:srgbClr val="7030A0"/>
                </a:solidFill>
                <a:latin typeface="Montserrat" panose="00000500000000000000" pitchFamily="50" charset="-52"/>
                <a:ea typeface="+mj-ea"/>
                <a:cs typeface="+mj-cs"/>
              </a:rPr>
              <a:t>, </a:t>
            </a:r>
            <a:r>
              <a:rPr lang="ru-RU" sz="1400" b="1" dirty="0">
                <a:solidFill>
                  <a:srgbClr val="7030A0"/>
                </a:solidFill>
                <a:latin typeface="Montserrat" panose="00000500000000000000" pitchFamily="50" charset="-52"/>
                <a:ea typeface="+mj-ea"/>
                <a:cs typeface="+mj-cs"/>
              </a:rPr>
              <a:t>реализованные в 2024 году</a:t>
            </a:r>
          </a:p>
        </p:txBody>
      </p:sp>
      <p:sp>
        <p:nvSpPr>
          <p:cNvPr id="18" name="object 10"/>
          <p:cNvSpPr/>
          <p:nvPr/>
        </p:nvSpPr>
        <p:spPr>
          <a:xfrm>
            <a:off x="164055" y="5492697"/>
            <a:ext cx="110121" cy="110122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17" name="Прямоугольник 16"/>
          <p:cNvSpPr/>
          <p:nvPr/>
        </p:nvSpPr>
        <p:spPr>
          <a:xfrm>
            <a:off x="402983" y="1830322"/>
            <a:ext cx="11740778" cy="9489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125">
              <a:spcBef>
                <a:spcPts val="61"/>
              </a:spcBef>
            </a:pPr>
            <a:r>
              <a:rPr lang="ru-RU" spc="-3" dirty="0" smtClean="0">
                <a:solidFill>
                  <a:srgbClr val="682F8D"/>
                </a:solidFill>
                <a:latin typeface="Montserrat"/>
                <a:cs typeface="Montserrat"/>
              </a:rPr>
              <a:t>Разработана и реализуется дистанционная дополнительных общеобразовательных программ</a:t>
            </a:r>
          </a:p>
          <a:p>
            <a:pPr marL="8125">
              <a:spcBef>
                <a:spcPts val="61"/>
              </a:spcBef>
            </a:pPr>
            <a:r>
              <a:rPr lang="ru-RU" spc="-3" dirty="0" smtClean="0">
                <a:solidFill>
                  <a:srgbClr val="682F8D"/>
                </a:solidFill>
                <a:latin typeface="Montserrat"/>
                <a:cs typeface="Montserrat"/>
              </a:rPr>
              <a:t> социально – гуманитарной направленности для детей с </a:t>
            </a:r>
            <a:r>
              <a:rPr lang="ru-RU" spc="-3" dirty="0">
                <a:solidFill>
                  <a:srgbClr val="682F8D"/>
                </a:solidFill>
                <a:latin typeface="Montserrat"/>
                <a:cs typeface="Montserrat"/>
              </a:rPr>
              <a:t>О</a:t>
            </a:r>
            <a:r>
              <a:rPr lang="ru-RU" spc="-3" dirty="0" smtClean="0">
                <a:solidFill>
                  <a:srgbClr val="682F8D"/>
                </a:solidFill>
                <a:latin typeface="Montserrat"/>
                <a:cs typeface="Montserrat"/>
              </a:rPr>
              <a:t>ВЗ и инвалидностью(в том числе</a:t>
            </a:r>
          </a:p>
          <a:p>
            <a:pPr marL="8125">
              <a:spcBef>
                <a:spcPts val="61"/>
              </a:spcBef>
            </a:pPr>
            <a:r>
              <a:rPr lang="ru-RU" spc="-3" dirty="0" smtClean="0">
                <a:solidFill>
                  <a:srgbClr val="682F8D"/>
                </a:solidFill>
                <a:latin typeface="Montserrat"/>
                <a:cs typeface="Montserrat"/>
              </a:rPr>
              <a:t> проживающих в отдалённых сельских территориях).</a:t>
            </a:r>
            <a:endParaRPr lang="ru-RU" dirty="0">
              <a:solidFill>
                <a:srgbClr val="682F8D"/>
              </a:solidFill>
              <a:latin typeface="Montserrat"/>
              <a:cs typeface="Montserrat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29240" y="5268236"/>
            <a:ext cx="112501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25">
              <a:spcBef>
                <a:spcPts val="61"/>
              </a:spcBef>
            </a:pPr>
            <a:r>
              <a:rPr lang="ru-RU" spc="-3" dirty="0" smtClean="0">
                <a:solidFill>
                  <a:srgbClr val="682F8D"/>
                </a:solidFill>
                <a:latin typeface="Montserrat"/>
                <a:cs typeface="Montserrat"/>
              </a:rPr>
              <a:t>Разработана новая краткосрочная дополнительная общеобразовательная программа «Техно - мир», реализуемая в сетевой форме.</a:t>
            </a:r>
            <a:endParaRPr lang="ru-RU" dirty="0">
              <a:solidFill>
                <a:srgbClr val="682F8D"/>
              </a:solidFill>
              <a:latin typeface="Montserrat"/>
              <a:cs typeface="Montserrat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02983" y="1304829"/>
            <a:ext cx="11328358" cy="6591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125">
              <a:spcBef>
                <a:spcPts val="61"/>
              </a:spcBef>
            </a:pPr>
            <a:r>
              <a:rPr lang="ru-RU" spc="-3" dirty="0" smtClean="0">
                <a:solidFill>
                  <a:srgbClr val="682F8D"/>
                </a:solidFill>
                <a:latin typeface="Montserrat"/>
                <a:cs typeface="Montserrat"/>
              </a:rPr>
              <a:t>Изучение запроса, решение организационных вопросов по подготовке к дистанционному</a:t>
            </a:r>
          </a:p>
          <a:p>
            <a:pPr marL="8125">
              <a:spcBef>
                <a:spcPts val="61"/>
              </a:spcBef>
            </a:pPr>
            <a:r>
              <a:rPr lang="ru-RU" spc="-3" dirty="0" smtClean="0">
                <a:solidFill>
                  <a:srgbClr val="682F8D"/>
                </a:solidFill>
                <a:latin typeface="Montserrat"/>
                <a:cs typeface="Montserrat"/>
              </a:rPr>
              <a:t> обучению с администрацией МАОУ «</a:t>
            </a:r>
            <a:r>
              <a:rPr lang="ru-RU" spc="-3" dirty="0" err="1" smtClean="0">
                <a:solidFill>
                  <a:srgbClr val="682F8D"/>
                </a:solidFill>
                <a:latin typeface="Montserrat"/>
                <a:cs typeface="Montserrat"/>
              </a:rPr>
              <a:t>Сладковская</a:t>
            </a:r>
            <a:r>
              <a:rPr lang="ru-RU" spc="-3" dirty="0" smtClean="0">
                <a:solidFill>
                  <a:srgbClr val="682F8D"/>
                </a:solidFill>
                <a:latin typeface="Montserrat"/>
                <a:cs typeface="Montserrat"/>
              </a:rPr>
              <a:t> СОШ».</a:t>
            </a:r>
            <a:endParaRPr lang="ru-RU" dirty="0">
              <a:solidFill>
                <a:srgbClr val="682F8D"/>
              </a:solidFill>
              <a:latin typeface="Montserrat"/>
              <a:cs typeface="Montserrat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02983" y="2981032"/>
            <a:ext cx="11878252" cy="9489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125">
              <a:spcBef>
                <a:spcPts val="61"/>
              </a:spcBef>
            </a:pPr>
            <a:r>
              <a:rPr lang="ru-RU" spc="-3" dirty="0" smtClean="0">
                <a:solidFill>
                  <a:srgbClr val="682F8D"/>
                </a:solidFill>
                <a:latin typeface="Montserrat"/>
                <a:cs typeface="Montserrat"/>
              </a:rPr>
              <a:t>Об актуальности развития </a:t>
            </a:r>
            <a:r>
              <a:rPr lang="ru-RU" spc="-3" dirty="0" err="1" smtClean="0">
                <a:solidFill>
                  <a:srgbClr val="682F8D"/>
                </a:solidFill>
                <a:latin typeface="Montserrat"/>
                <a:cs typeface="Montserrat"/>
              </a:rPr>
              <a:t>туристко</a:t>
            </a:r>
            <a:r>
              <a:rPr lang="ru-RU" spc="-3" dirty="0" smtClean="0">
                <a:solidFill>
                  <a:srgbClr val="682F8D"/>
                </a:solidFill>
                <a:latin typeface="Montserrat"/>
                <a:cs typeface="Montserrat"/>
              </a:rPr>
              <a:t> – краеведческой направленности в МР было посвящено </a:t>
            </a:r>
          </a:p>
          <a:p>
            <a:pPr marL="8125">
              <a:spcBef>
                <a:spcPts val="61"/>
              </a:spcBef>
            </a:pPr>
            <a:r>
              <a:rPr lang="ru-RU" spc="-3" dirty="0" smtClean="0">
                <a:solidFill>
                  <a:srgbClr val="682F8D"/>
                </a:solidFill>
                <a:latin typeface="Montserrat"/>
                <a:cs typeface="Montserrat"/>
              </a:rPr>
              <a:t>совещание руководителей ОО, РМО заместителей руководителей по воспитательной работе,</a:t>
            </a:r>
          </a:p>
          <a:p>
            <a:pPr marL="8125">
              <a:spcBef>
                <a:spcPts val="61"/>
              </a:spcBef>
            </a:pPr>
            <a:r>
              <a:rPr lang="ru-RU" spc="-3" dirty="0" smtClean="0">
                <a:solidFill>
                  <a:srgbClr val="682F8D"/>
                </a:solidFill>
                <a:latin typeface="Montserrat"/>
                <a:cs typeface="Montserrat"/>
              </a:rPr>
              <a:t> руководителей школьных музеев.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29240" y="3768282"/>
            <a:ext cx="11735426" cy="659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25">
              <a:spcBef>
                <a:spcPts val="61"/>
              </a:spcBef>
            </a:pPr>
            <a:r>
              <a:rPr lang="ru-RU" spc="-3" dirty="0" smtClean="0">
                <a:solidFill>
                  <a:srgbClr val="682F8D"/>
                </a:solidFill>
                <a:latin typeface="Montserrat"/>
                <a:cs typeface="Montserrat"/>
              </a:rPr>
              <a:t>В рамках реализации дополнительных общеобразовательных программ </a:t>
            </a:r>
            <a:r>
              <a:rPr lang="ru-RU" spc="-3" dirty="0" err="1" smtClean="0">
                <a:solidFill>
                  <a:srgbClr val="682F8D"/>
                </a:solidFill>
                <a:latin typeface="Montserrat"/>
                <a:cs typeface="Montserrat"/>
              </a:rPr>
              <a:t>туристко</a:t>
            </a:r>
            <a:r>
              <a:rPr lang="ru-RU" spc="-3" dirty="0" smtClean="0">
                <a:solidFill>
                  <a:srgbClr val="682F8D"/>
                </a:solidFill>
                <a:latin typeface="Montserrat"/>
                <a:cs typeface="Montserrat"/>
              </a:rPr>
              <a:t> – </a:t>
            </a:r>
          </a:p>
          <a:p>
            <a:pPr marL="8125">
              <a:spcBef>
                <a:spcPts val="61"/>
              </a:spcBef>
            </a:pPr>
            <a:r>
              <a:rPr lang="ru-RU" spc="-3" dirty="0" smtClean="0">
                <a:solidFill>
                  <a:srgbClr val="682F8D"/>
                </a:solidFill>
                <a:latin typeface="Montserrat"/>
                <a:cs typeface="Montserrat"/>
              </a:rPr>
              <a:t>краеведческой направленности разработано два новых туристических маршрута.</a:t>
            </a:r>
            <a:endParaRPr lang="ru-RU" dirty="0">
              <a:solidFill>
                <a:srgbClr val="682F8D"/>
              </a:solidFill>
              <a:latin typeface="Montserrat"/>
              <a:cs typeface="Montserrat"/>
            </a:endParaRPr>
          </a:p>
        </p:txBody>
      </p:sp>
      <p:sp>
        <p:nvSpPr>
          <p:cNvPr id="26" name="object 10"/>
          <p:cNvSpPr/>
          <p:nvPr/>
        </p:nvSpPr>
        <p:spPr>
          <a:xfrm>
            <a:off x="221358" y="3869139"/>
            <a:ext cx="110120" cy="105872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27" name="Прямоугольник 26"/>
          <p:cNvSpPr/>
          <p:nvPr/>
        </p:nvSpPr>
        <p:spPr>
          <a:xfrm>
            <a:off x="280655" y="4717260"/>
            <a:ext cx="114506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25">
              <a:spcBef>
                <a:spcPts val="61"/>
              </a:spcBef>
            </a:pPr>
            <a:r>
              <a:rPr lang="ru-RU" spc="-3" dirty="0" smtClean="0">
                <a:solidFill>
                  <a:srgbClr val="682F8D"/>
                </a:solidFill>
                <a:latin typeface="Montserrat"/>
                <a:cs typeface="Montserrat"/>
              </a:rPr>
              <a:t>Заключены договора о сетевом взаимодействии по реализации </a:t>
            </a:r>
            <a:r>
              <a:rPr lang="ru-RU" spc="-3" dirty="0" err="1" smtClean="0">
                <a:solidFill>
                  <a:srgbClr val="682F8D"/>
                </a:solidFill>
                <a:latin typeface="Montserrat"/>
                <a:cs typeface="Montserrat"/>
              </a:rPr>
              <a:t>профориентационного</a:t>
            </a:r>
            <a:r>
              <a:rPr lang="ru-RU" spc="-3" dirty="0" smtClean="0">
                <a:solidFill>
                  <a:srgbClr val="682F8D"/>
                </a:solidFill>
                <a:latin typeface="Montserrat"/>
                <a:cs typeface="Montserrat"/>
              </a:rPr>
              <a:t> проекта технической направленности «</a:t>
            </a:r>
            <a:r>
              <a:rPr lang="ru-RU" spc="-3" dirty="0" err="1" smtClean="0">
                <a:solidFill>
                  <a:srgbClr val="682F8D"/>
                </a:solidFill>
                <a:latin typeface="Montserrat"/>
                <a:cs typeface="Montserrat"/>
              </a:rPr>
              <a:t>Проф</a:t>
            </a:r>
            <a:r>
              <a:rPr lang="ru-RU" spc="-3" dirty="0" smtClean="0">
                <a:solidFill>
                  <a:srgbClr val="682F8D"/>
                </a:solidFill>
                <a:latin typeface="Montserrat"/>
                <a:cs typeface="Montserrat"/>
              </a:rPr>
              <a:t> – старт»</a:t>
            </a:r>
            <a:endParaRPr lang="ru-RU" dirty="0">
              <a:solidFill>
                <a:srgbClr val="682F8D"/>
              </a:solidFill>
              <a:latin typeface="Montserrat"/>
              <a:cs typeface="Montserrat"/>
            </a:endParaRPr>
          </a:p>
        </p:txBody>
      </p:sp>
      <p:sp>
        <p:nvSpPr>
          <p:cNvPr id="28" name="object 10"/>
          <p:cNvSpPr/>
          <p:nvPr/>
        </p:nvSpPr>
        <p:spPr>
          <a:xfrm>
            <a:off x="204970" y="4874081"/>
            <a:ext cx="110121" cy="110122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19" name="Прямоугольник 18"/>
          <p:cNvSpPr/>
          <p:nvPr/>
        </p:nvSpPr>
        <p:spPr>
          <a:xfrm>
            <a:off x="145372" y="1020139"/>
            <a:ext cx="47296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125">
              <a:spcBef>
                <a:spcPts val="61"/>
              </a:spcBef>
            </a:pPr>
            <a:r>
              <a:rPr lang="ru-RU" b="1" spc="-3" dirty="0">
                <a:solidFill>
                  <a:srgbClr val="682F8D"/>
                </a:solidFill>
                <a:latin typeface="Montserrat"/>
                <a:cs typeface="Montserrat"/>
              </a:rPr>
              <a:t>Реализация дистанционных программ</a:t>
            </a:r>
            <a:endParaRPr lang="ru-RU" b="1" dirty="0">
              <a:solidFill>
                <a:srgbClr val="682F8D"/>
              </a:solidFill>
              <a:latin typeface="Montserrat"/>
              <a:cs typeface="Montserrat"/>
            </a:endParaRPr>
          </a:p>
        </p:txBody>
      </p:sp>
      <p:sp>
        <p:nvSpPr>
          <p:cNvPr id="20" name="object 7"/>
          <p:cNvSpPr txBox="1"/>
          <p:nvPr/>
        </p:nvSpPr>
        <p:spPr>
          <a:xfrm>
            <a:off x="145372" y="2744957"/>
            <a:ext cx="8747420" cy="283383"/>
          </a:xfrm>
          <a:prstGeom prst="rect">
            <a:avLst/>
          </a:prstGeom>
        </p:spPr>
        <p:txBody>
          <a:bodyPr vert="horz" wrap="square" lIns="0" tIns="7719" rIns="0" bIns="0" rtlCol="0">
            <a:spAutoFit/>
          </a:bodyPr>
          <a:lstStyle/>
          <a:p>
            <a:pPr marL="8125">
              <a:spcBef>
                <a:spcPts val="61"/>
              </a:spcBef>
            </a:pPr>
            <a:r>
              <a:rPr lang="ru-RU" sz="1791" b="1" spc="-3" dirty="0" smtClean="0">
                <a:solidFill>
                  <a:srgbClr val="682F8D"/>
                </a:solidFill>
                <a:latin typeface="Montserrat"/>
                <a:cs typeface="Montserrat"/>
              </a:rPr>
              <a:t>Реализация программ </a:t>
            </a:r>
            <a:r>
              <a:rPr lang="ru-RU" sz="1791" b="1" spc="-3" dirty="0" err="1" smtClean="0">
                <a:solidFill>
                  <a:srgbClr val="682F8D"/>
                </a:solidFill>
                <a:latin typeface="Montserrat"/>
                <a:cs typeface="Montserrat"/>
              </a:rPr>
              <a:t>туристко</a:t>
            </a:r>
            <a:r>
              <a:rPr lang="ru-RU" sz="1791" b="1" spc="-3" dirty="0" smtClean="0">
                <a:solidFill>
                  <a:srgbClr val="682F8D"/>
                </a:solidFill>
                <a:latin typeface="Montserrat"/>
                <a:cs typeface="Montserrat"/>
              </a:rPr>
              <a:t> – краеведческой направленности</a:t>
            </a:r>
            <a:endParaRPr sz="1791" b="1" dirty="0">
              <a:solidFill>
                <a:srgbClr val="682F8D"/>
              </a:solidFill>
              <a:latin typeface="Montserrat"/>
              <a:cs typeface="Montserrat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0060" y="4408538"/>
            <a:ext cx="8878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25">
              <a:spcBef>
                <a:spcPts val="61"/>
              </a:spcBef>
            </a:pPr>
            <a:r>
              <a:rPr lang="ru-RU" b="1" spc="-3" dirty="0">
                <a:solidFill>
                  <a:srgbClr val="682F8D"/>
                </a:solidFill>
                <a:latin typeface="Montserrat"/>
                <a:cs typeface="Montserrat"/>
              </a:rPr>
              <a:t>Реализация каникулярных </a:t>
            </a:r>
            <a:r>
              <a:rPr lang="ru-RU" b="1" spc="-3" dirty="0" err="1">
                <a:solidFill>
                  <a:srgbClr val="682F8D"/>
                </a:solidFill>
                <a:latin typeface="Montserrat"/>
                <a:cs typeface="Montserrat"/>
              </a:rPr>
              <a:t>профориентационных</a:t>
            </a:r>
            <a:r>
              <a:rPr lang="ru-RU" b="1" spc="-3" dirty="0">
                <a:solidFill>
                  <a:srgbClr val="682F8D"/>
                </a:solidFill>
                <a:latin typeface="Montserrat"/>
                <a:cs typeface="Montserrat"/>
              </a:rPr>
              <a:t> школ </a:t>
            </a:r>
            <a:endParaRPr lang="ru-RU" b="1" dirty="0">
              <a:solidFill>
                <a:srgbClr val="682F8D"/>
              </a:solidFill>
              <a:latin typeface="Montserrat"/>
              <a:cs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256064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71571" y="1856882"/>
            <a:ext cx="110124" cy="110124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8" name="object 8"/>
          <p:cNvSpPr/>
          <p:nvPr/>
        </p:nvSpPr>
        <p:spPr>
          <a:xfrm>
            <a:off x="171573" y="2825729"/>
            <a:ext cx="110122" cy="110122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13" name="object 13"/>
          <p:cNvSpPr/>
          <p:nvPr/>
        </p:nvSpPr>
        <p:spPr>
          <a:xfrm>
            <a:off x="1418894" y="368533"/>
            <a:ext cx="136366" cy="556603"/>
          </a:xfrm>
          <a:custGeom>
            <a:avLst/>
            <a:gdLst/>
            <a:ahLst/>
            <a:cxnLst/>
            <a:rect l="l" t="t" r="r" b="b"/>
            <a:pathLst>
              <a:path h="869950">
                <a:moveTo>
                  <a:pt x="0" y="0"/>
                </a:moveTo>
                <a:lnTo>
                  <a:pt x="0" y="869847"/>
                </a:lnTo>
              </a:path>
            </a:pathLst>
          </a:custGeom>
          <a:ln w="17999">
            <a:solidFill>
              <a:srgbClr val="682F8D"/>
            </a:solidFill>
          </a:ln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14" name="object 14"/>
          <p:cNvSpPr txBox="1"/>
          <p:nvPr/>
        </p:nvSpPr>
        <p:spPr>
          <a:xfrm>
            <a:off x="481201" y="164006"/>
            <a:ext cx="937693" cy="839202"/>
          </a:xfrm>
          <a:prstGeom prst="rect">
            <a:avLst/>
          </a:prstGeom>
        </p:spPr>
        <p:txBody>
          <a:bodyPr vert="horz" wrap="square" lIns="0" tIns="8126" rIns="0" bIns="0" rtlCol="0">
            <a:spAutoFit/>
          </a:bodyPr>
          <a:lstStyle/>
          <a:p>
            <a:pPr marL="8125">
              <a:spcBef>
                <a:spcPts val="64"/>
              </a:spcBef>
            </a:pPr>
            <a:r>
              <a:rPr sz="5400" dirty="0">
                <a:solidFill>
                  <a:srgbClr val="682F8D"/>
                </a:solidFill>
                <a:latin typeface="Montserrat Light"/>
                <a:cs typeface="Montserrat Light"/>
              </a:rPr>
              <a:t>0</a:t>
            </a:r>
            <a:r>
              <a:rPr lang="ru-RU" sz="5400" dirty="0">
                <a:solidFill>
                  <a:srgbClr val="682F8D"/>
                </a:solidFill>
                <a:latin typeface="Montserrat Light"/>
                <a:cs typeface="Montserrat Light"/>
              </a:rPr>
              <a:t>3</a:t>
            </a:r>
            <a:endParaRPr sz="5400" dirty="0">
              <a:solidFill>
                <a:srgbClr val="682F8D"/>
              </a:solidFill>
              <a:latin typeface="Montserrat Light"/>
              <a:cs typeface="Montserrat Ligh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555260" y="488908"/>
            <a:ext cx="8037148" cy="238397"/>
          </a:xfrm>
          <a:prstGeom prst="rect">
            <a:avLst/>
          </a:prstGeom>
        </p:spPr>
        <p:txBody>
          <a:bodyPr vert="horz" wrap="square" lIns="0" tIns="8126" rIns="0" bIns="0" rtlCol="0">
            <a:spAutoFit/>
          </a:bodyPr>
          <a:lstStyle/>
          <a:p>
            <a:pPr marL="8125" marR="3250">
              <a:lnSpc>
                <a:spcPct val="114900"/>
              </a:lnSpc>
              <a:spcBef>
                <a:spcPts val="64"/>
              </a:spcBef>
            </a:pPr>
            <a:r>
              <a:rPr lang="ru-RU" sz="1400" b="1" dirty="0">
                <a:solidFill>
                  <a:srgbClr val="7030A0"/>
                </a:solidFill>
                <a:latin typeface="Montserrat" panose="00000500000000000000" pitchFamily="50" charset="-52"/>
                <a:ea typeface="+mj-ea"/>
                <a:cs typeface="+mj-cs"/>
              </a:rPr>
              <a:t>Сравнительный анализ достижений</a:t>
            </a:r>
            <a:endParaRPr sz="1400" b="1" dirty="0">
              <a:solidFill>
                <a:srgbClr val="7030A0"/>
              </a:solidFill>
              <a:latin typeface="Montserrat" panose="00000500000000000000" pitchFamily="50" charset="-52"/>
              <a:ea typeface="+mj-ea"/>
              <a:cs typeface="+mj-cs"/>
            </a:endParaRPr>
          </a:p>
        </p:txBody>
      </p:sp>
      <p:sp>
        <p:nvSpPr>
          <p:cNvPr id="18" name="object 10"/>
          <p:cNvSpPr/>
          <p:nvPr/>
        </p:nvSpPr>
        <p:spPr>
          <a:xfrm>
            <a:off x="189768" y="3734127"/>
            <a:ext cx="110121" cy="110122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17" name="Прямоугольник 16"/>
          <p:cNvSpPr/>
          <p:nvPr/>
        </p:nvSpPr>
        <p:spPr>
          <a:xfrm>
            <a:off x="256126" y="3634376"/>
            <a:ext cx="101806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25">
              <a:spcBef>
                <a:spcPts val="61"/>
              </a:spcBef>
            </a:pPr>
            <a:r>
              <a:rPr lang="ru-RU" spc="-3" dirty="0" smtClean="0">
                <a:solidFill>
                  <a:srgbClr val="682F8D"/>
                </a:solidFill>
                <a:latin typeface="Montserrat"/>
                <a:cs typeface="Montserrat"/>
              </a:rPr>
              <a:t>Разработано 2 туристических маршрута (в 2023 году - 0). </a:t>
            </a:r>
            <a:endParaRPr lang="ru-RU" dirty="0">
              <a:solidFill>
                <a:srgbClr val="682F8D"/>
              </a:solidFill>
              <a:latin typeface="Montserrat"/>
              <a:cs typeface="Montserrat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56126" y="2698022"/>
            <a:ext cx="115807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25">
              <a:spcBef>
                <a:spcPts val="61"/>
              </a:spcBef>
            </a:pPr>
            <a:r>
              <a:rPr lang="ru-RU" spc="-3" dirty="0" smtClean="0">
                <a:solidFill>
                  <a:srgbClr val="682F8D"/>
                </a:solidFill>
                <a:latin typeface="Montserrat"/>
                <a:cs typeface="Montserrat"/>
              </a:rPr>
              <a:t>Количество обучающихся по программ </a:t>
            </a:r>
            <a:r>
              <a:rPr lang="ru-RU" spc="-3" dirty="0" err="1" smtClean="0">
                <a:solidFill>
                  <a:srgbClr val="682F8D"/>
                </a:solidFill>
                <a:latin typeface="Montserrat"/>
                <a:cs typeface="Montserrat"/>
              </a:rPr>
              <a:t>туристко</a:t>
            </a:r>
            <a:r>
              <a:rPr lang="ru-RU" spc="-3" dirty="0">
                <a:solidFill>
                  <a:srgbClr val="682F8D"/>
                </a:solidFill>
                <a:latin typeface="Montserrat"/>
                <a:cs typeface="Montserrat"/>
              </a:rPr>
              <a:t> </a:t>
            </a:r>
            <a:r>
              <a:rPr lang="ru-RU" spc="-3" dirty="0" smtClean="0">
                <a:solidFill>
                  <a:srgbClr val="682F8D"/>
                </a:solidFill>
                <a:latin typeface="Montserrat"/>
                <a:cs typeface="Montserrat"/>
              </a:rPr>
              <a:t>- краеведческой направленности по сравнению с 2023 годом увеличилось на 11 % в том числе увеличился охват обучающихся подросткового возраста на 5%. </a:t>
            </a:r>
            <a:endParaRPr lang="ru-RU" dirty="0">
              <a:solidFill>
                <a:srgbClr val="682F8D"/>
              </a:solidFill>
              <a:latin typeface="Montserrat"/>
              <a:cs typeface="Montserra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12760" y="1777115"/>
            <a:ext cx="115686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25">
              <a:spcBef>
                <a:spcPts val="61"/>
              </a:spcBef>
            </a:pPr>
            <a:r>
              <a:rPr lang="ru-RU" spc="-3" dirty="0" smtClean="0">
                <a:solidFill>
                  <a:srgbClr val="682F8D"/>
                </a:solidFill>
                <a:latin typeface="Montserrat"/>
                <a:cs typeface="Montserrat"/>
              </a:rPr>
              <a:t>Количество обучающихся по дистанционным программам увеличилось на 50 % по сравнению с 2023 годом</a:t>
            </a:r>
            <a:endParaRPr lang="ru-RU" dirty="0">
              <a:solidFill>
                <a:srgbClr val="682F8D"/>
              </a:solidFill>
              <a:latin typeface="Montserrat"/>
              <a:cs typeface="Montserra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1186" y="4510502"/>
            <a:ext cx="114863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25">
              <a:spcBef>
                <a:spcPts val="61"/>
              </a:spcBef>
            </a:pPr>
            <a:r>
              <a:rPr lang="ru-RU" spc="-3" dirty="0">
                <a:solidFill>
                  <a:srgbClr val="682F8D"/>
                </a:solidFill>
                <a:latin typeface="Montserrat"/>
                <a:cs typeface="Montserrat"/>
              </a:rPr>
              <a:t>Количество обучающихся по </a:t>
            </a:r>
            <a:r>
              <a:rPr lang="ru-RU" spc="-3" dirty="0" smtClean="0">
                <a:solidFill>
                  <a:srgbClr val="682F8D"/>
                </a:solidFill>
                <a:latin typeface="Montserrat"/>
                <a:cs typeface="Montserrat"/>
              </a:rPr>
              <a:t>дополнительным общеобразовательным программам </a:t>
            </a:r>
            <a:r>
              <a:rPr lang="ru-RU" spc="-3" dirty="0" err="1">
                <a:solidFill>
                  <a:srgbClr val="682F8D"/>
                </a:solidFill>
                <a:latin typeface="Montserrat"/>
                <a:cs typeface="Montserrat"/>
              </a:rPr>
              <a:t>профориентационных</a:t>
            </a:r>
            <a:r>
              <a:rPr lang="ru-RU" spc="-3" dirty="0">
                <a:solidFill>
                  <a:srgbClr val="682F8D"/>
                </a:solidFill>
                <a:latin typeface="Montserrat"/>
                <a:cs typeface="Montserrat"/>
              </a:rPr>
              <a:t> школ в каникулярное время </a:t>
            </a:r>
            <a:r>
              <a:rPr lang="ru-RU" spc="-3" dirty="0" smtClean="0">
                <a:solidFill>
                  <a:srgbClr val="682F8D"/>
                </a:solidFill>
                <a:latin typeface="Montserrat"/>
                <a:cs typeface="Montserrat"/>
              </a:rPr>
              <a:t>увеличилось на 42 чел., что составило 49%</a:t>
            </a:r>
            <a:endParaRPr lang="ru-RU" spc="-3" dirty="0">
              <a:solidFill>
                <a:srgbClr val="682F8D"/>
              </a:solidFill>
              <a:latin typeface="Montserrat"/>
              <a:cs typeface="Montserra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68176" y="1364276"/>
            <a:ext cx="47296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125">
              <a:spcBef>
                <a:spcPts val="61"/>
              </a:spcBef>
            </a:pPr>
            <a:r>
              <a:rPr lang="ru-RU" b="1" spc="-3" dirty="0">
                <a:solidFill>
                  <a:srgbClr val="682F8D"/>
                </a:solidFill>
                <a:latin typeface="Montserrat"/>
                <a:cs typeface="Montserrat"/>
              </a:rPr>
              <a:t>Реализация дистанционных программ</a:t>
            </a:r>
            <a:endParaRPr lang="ru-RU" b="1" dirty="0">
              <a:solidFill>
                <a:srgbClr val="682F8D"/>
              </a:solidFill>
              <a:latin typeface="Montserrat"/>
              <a:cs typeface="Montserrat"/>
            </a:endParaRPr>
          </a:p>
        </p:txBody>
      </p:sp>
      <p:sp>
        <p:nvSpPr>
          <p:cNvPr id="21" name="object 7"/>
          <p:cNvSpPr txBox="1"/>
          <p:nvPr/>
        </p:nvSpPr>
        <p:spPr>
          <a:xfrm>
            <a:off x="226634" y="2392996"/>
            <a:ext cx="8747420" cy="283383"/>
          </a:xfrm>
          <a:prstGeom prst="rect">
            <a:avLst/>
          </a:prstGeom>
        </p:spPr>
        <p:txBody>
          <a:bodyPr vert="horz" wrap="square" lIns="0" tIns="7719" rIns="0" bIns="0" rtlCol="0">
            <a:spAutoFit/>
          </a:bodyPr>
          <a:lstStyle/>
          <a:p>
            <a:pPr marL="8125">
              <a:spcBef>
                <a:spcPts val="61"/>
              </a:spcBef>
            </a:pPr>
            <a:r>
              <a:rPr lang="ru-RU" sz="1791" b="1" spc="-3" dirty="0" smtClean="0">
                <a:solidFill>
                  <a:srgbClr val="682F8D"/>
                </a:solidFill>
                <a:latin typeface="Montserrat"/>
                <a:cs typeface="Montserrat"/>
              </a:rPr>
              <a:t>Реализация программ </a:t>
            </a:r>
            <a:r>
              <a:rPr lang="ru-RU" sz="1791" b="1" spc="-3" dirty="0" err="1" smtClean="0">
                <a:solidFill>
                  <a:srgbClr val="682F8D"/>
                </a:solidFill>
                <a:latin typeface="Montserrat"/>
                <a:cs typeface="Montserrat"/>
              </a:rPr>
              <a:t>туристко</a:t>
            </a:r>
            <a:r>
              <a:rPr lang="ru-RU" sz="1791" b="1" spc="-3" dirty="0" smtClean="0">
                <a:solidFill>
                  <a:srgbClr val="682F8D"/>
                </a:solidFill>
                <a:latin typeface="Montserrat"/>
                <a:cs typeface="Montserrat"/>
              </a:rPr>
              <a:t> – краеведческой направленности</a:t>
            </a:r>
            <a:endParaRPr sz="1791" b="1" dirty="0">
              <a:solidFill>
                <a:srgbClr val="682F8D"/>
              </a:solidFill>
              <a:latin typeface="Montserrat"/>
              <a:cs typeface="Montserrat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6010" y="4162775"/>
            <a:ext cx="8878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25">
              <a:spcBef>
                <a:spcPts val="61"/>
              </a:spcBef>
            </a:pPr>
            <a:r>
              <a:rPr lang="ru-RU" b="1" spc="-3" dirty="0">
                <a:solidFill>
                  <a:srgbClr val="682F8D"/>
                </a:solidFill>
                <a:latin typeface="Montserrat"/>
                <a:cs typeface="Montserrat"/>
              </a:rPr>
              <a:t>Реализация каникулярных </a:t>
            </a:r>
            <a:r>
              <a:rPr lang="ru-RU" b="1" spc="-3" dirty="0" err="1">
                <a:solidFill>
                  <a:srgbClr val="682F8D"/>
                </a:solidFill>
                <a:latin typeface="Montserrat"/>
                <a:cs typeface="Montserrat"/>
              </a:rPr>
              <a:t>профориентационных</a:t>
            </a:r>
            <a:r>
              <a:rPr lang="ru-RU" b="1" spc="-3" dirty="0">
                <a:solidFill>
                  <a:srgbClr val="682F8D"/>
                </a:solidFill>
                <a:latin typeface="Montserrat"/>
                <a:cs typeface="Montserrat"/>
              </a:rPr>
              <a:t> школ </a:t>
            </a:r>
            <a:endParaRPr lang="ru-RU" b="1" dirty="0">
              <a:solidFill>
                <a:srgbClr val="682F8D"/>
              </a:solidFill>
              <a:latin typeface="Montserrat"/>
              <a:cs typeface="Montserrat"/>
            </a:endParaRPr>
          </a:p>
        </p:txBody>
      </p:sp>
      <p:sp>
        <p:nvSpPr>
          <p:cNvPr id="24" name="object 10"/>
          <p:cNvSpPr/>
          <p:nvPr/>
        </p:nvSpPr>
        <p:spPr>
          <a:xfrm>
            <a:off x="201066" y="4599357"/>
            <a:ext cx="110120" cy="105872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</p:spTree>
    <p:extLst>
      <p:ext uri="{BB962C8B-B14F-4D97-AF65-F5344CB8AC3E}">
        <p14:creationId xmlns:p14="http://schemas.microsoft.com/office/powerpoint/2010/main" val="4205970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50334" y="1495987"/>
            <a:ext cx="110124" cy="110124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8" name="object 8"/>
          <p:cNvSpPr/>
          <p:nvPr/>
        </p:nvSpPr>
        <p:spPr>
          <a:xfrm>
            <a:off x="450336" y="2621101"/>
            <a:ext cx="110122" cy="110122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13" name="object 13"/>
          <p:cNvSpPr/>
          <p:nvPr/>
        </p:nvSpPr>
        <p:spPr>
          <a:xfrm>
            <a:off x="1418894" y="368533"/>
            <a:ext cx="136366" cy="556603"/>
          </a:xfrm>
          <a:custGeom>
            <a:avLst/>
            <a:gdLst/>
            <a:ahLst/>
            <a:cxnLst/>
            <a:rect l="l" t="t" r="r" b="b"/>
            <a:pathLst>
              <a:path h="869950">
                <a:moveTo>
                  <a:pt x="0" y="0"/>
                </a:moveTo>
                <a:lnTo>
                  <a:pt x="0" y="869847"/>
                </a:lnTo>
              </a:path>
            </a:pathLst>
          </a:custGeom>
          <a:ln w="17999">
            <a:solidFill>
              <a:srgbClr val="682F8D"/>
            </a:solidFill>
          </a:ln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14" name="object 14"/>
          <p:cNvSpPr txBox="1"/>
          <p:nvPr/>
        </p:nvSpPr>
        <p:spPr>
          <a:xfrm>
            <a:off x="481201" y="164006"/>
            <a:ext cx="937693" cy="839202"/>
          </a:xfrm>
          <a:prstGeom prst="rect">
            <a:avLst/>
          </a:prstGeom>
        </p:spPr>
        <p:txBody>
          <a:bodyPr vert="horz" wrap="square" lIns="0" tIns="8126" rIns="0" bIns="0" rtlCol="0">
            <a:spAutoFit/>
          </a:bodyPr>
          <a:lstStyle/>
          <a:p>
            <a:pPr marL="8125">
              <a:spcBef>
                <a:spcPts val="64"/>
              </a:spcBef>
            </a:pPr>
            <a:r>
              <a:rPr sz="5400" dirty="0">
                <a:solidFill>
                  <a:srgbClr val="682F8D"/>
                </a:solidFill>
                <a:latin typeface="Montserrat Light"/>
                <a:cs typeface="Montserrat Light"/>
              </a:rPr>
              <a:t>0</a:t>
            </a:r>
            <a:r>
              <a:rPr lang="ru-RU" sz="5400" dirty="0">
                <a:solidFill>
                  <a:srgbClr val="682F8D"/>
                </a:solidFill>
                <a:latin typeface="Montserrat Light"/>
                <a:cs typeface="Montserrat Light"/>
              </a:rPr>
              <a:t>4</a:t>
            </a:r>
            <a:endParaRPr sz="5400" dirty="0">
              <a:solidFill>
                <a:srgbClr val="682F8D"/>
              </a:solidFill>
              <a:latin typeface="Montserrat Light"/>
              <a:cs typeface="Montserrat Ligh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555260" y="488908"/>
            <a:ext cx="8037148" cy="516550"/>
          </a:xfrm>
          <a:prstGeom prst="rect">
            <a:avLst/>
          </a:prstGeom>
        </p:spPr>
        <p:txBody>
          <a:bodyPr vert="horz" wrap="square" lIns="0" tIns="8126" rIns="0" bIns="0" rtlCol="0">
            <a:spAutoFit/>
          </a:bodyPr>
          <a:lstStyle/>
          <a:p>
            <a:pPr marL="8125" marR="3250">
              <a:lnSpc>
                <a:spcPct val="114900"/>
              </a:lnSpc>
              <a:spcBef>
                <a:spcPts val="64"/>
              </a:spcBef>
            </a:pPr>
            <a:r>
              <a:rPr lang="ru-RU" sz="1400" b="1" dirty="0">
                <a:solidFill>
                  <a:srgbClr val="7030A0"/>
                </a:solidFill>
                <a:latin typeface="Montserrat" panose="00000500000000000000" pitchFamily="50" charset="-52"/>
              </a:rPr>
              <a:t>Направления деятельности МОЦ </a:t>
            </a:r>
            <a:r>
              <a:rPr lang="ru-RU" sz="1400" b="1" spc="-6" dirty="0" err="1" smtClean="0">
                <a:solidFill>
                  <a:srgbClr val="682F8D"/>
                </a:solidFill>
                <a:latin typeface="Montserrat"/>
                <a:cs typeface="Montserrat"/>
              </a:rPr>
              <a:t>Слободо</a:t>
            </a:r>
            <a:r>
              <a:rPr lang="ru-RU" sz="1400" b="1" spc="-6" dirty="0" smtClean="0">
                <a:solidFill>
                  <a:srgbClr val="682F8D"/>
                </a:solidFill>
                <a:latin typeface="Montserrat"/>
                <a:cs typeface="Montserrat"/>
              </a:rPr>
              <a:t> – Туринского муниципального района</a:t>
            </a:r>
            <a:endParaRPr lang="ru-RU" sz="1400" b="1" dirty="0">
              <a:solidFill>
                <a:srgbClr val="7030A0"/>
              </a:solidFill>
              <a:latin typeface="Montserrat" panose="00000500000000000000" pitchFamily="50" charset="-52"/>
              <a:ea typeface="+mj-ea"/>
              <a:cs typeface="+mj-cs"/>
            </a:endParaRPr>
          </a:p>
          <a:p>
            <a:pPr marL="8125" marR="3250">
              <a:lnSpc>
                <a:spcPct val="114900"/>
              </a:lnSpc>
              <a:spcBef>
                <a:spcPts val="64"/>
              </a:spcBef>
            </a:pPr>
            <a:r>
              <a:rPr lang="ru-RU" sz="1400" b="1" dirty="0">
                <a:solidFill>
                  <a:srgbClr val="7030A0"/>
                </a:solidFill>
                <a:latin typeface="Montserrat" panose="00000500000000000000" pitchFamily="50" charset="-52"/>
              </a:rPr>
              <a:t>определённые как перспективные на </a:t>
            </a:r>
            <a:r>
              <a:rPr lang="ru-RU" sz="1400" b="1" dirty="0" smtClean="0">
                <a:solidFill>
                  <a:srgbClr val="7030A0"/>
                </a:solidFill>
                <a:latin typeface="Montserrat" panose="00000500000000000000" pitchFamily="50" charset="-52"/>
              </a:rPr>
              <a:t>2025 </a:t>
            </a:r>
            <a:r>
              <a:rPr lang="ru-RU" sz="1400" b="1" dirty="0">
                <a:solidFill>
                  <a:srgbClr val="7030A0"/>
                </a:solidFill>
                <a:latin typeface="Montserrat" panose="00000500000000000000" pitchFamily="50" charset="-52"/>
              </a:rPr>
              <a:t>год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848718" y="1430028"/>
            <a:ext cx="101806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25">
              <a:spcBef>
                <a:spcPts val="61"/>
              </a:spcBef>
            </a:pPr>
            <a:r>
              <a:rPr lang="ru-RU" spc="-3" dirty="0" smtClean="0">
                <a:solidFill>
                  <a:srgbClr val="682F8D"/>
                </a:solidFill>
                <a:latin typeface="Montserrat"/>
                <a:cs typeface="Montserrat"/>
              </a:rPr>
              <a:t>Развитие системы выявления, поддержки и развития способностей  и талантов у детей с особыми образовательными потребностями (одарённых детей, детей с ОВЗ и инвалидностью)</a:t>
            </a:r>
            <a:endParaRPr lang="ru-RU" dirty="0">
              <a:solidFill>
                <a:srgbClr val="682F8D"/>
              </a:solidFill>
              <a:latin typeface="Montserrat"/>
              <a:cs typeface="Montserrat"/>
            </a:endParaRPr>
          </a:p>
        </p:txBody>
      </p:sp>
      <p:sp>
        <p:nvSpPr>
          <p:cNvPr id="9" name="object 7"/>
          <p:cNvSpPr txBox="1"/>
          <p:nvPr/>
        </p:nvSpPr>
        <p:spPr>
          <a:xfrm>
            <a:off x="848718" y="2534471"/>
            <a:ext cx="8747420" cy="283383"/>
          </a:xfrm>
          <a:prstGeom prst="rect">
            <a:avLst/>
          </a:prstGeom>
        </p:spPr>
        <p:txBody>
          <a:bodyPr vert="horz" wrap="square" lIns="0" tIns="7719" rIns="0" bIns="0" rtlCol="0">
            <a:spAutoFit/>
          </a:bodyPr>
          <a:lstStyle/>
          <a:p>
            <a:pPr marL="8125">
              <a:spcBef>
                <a:spcPts val="61"/>
              </a:spcBef>
            </a:pPr>
            <a:r>
              <a:rPr lang="ru-RU" sz="1791" spc="-3" dirty="0" smtClean="0">
                <a:solidFill>
                  <a:srgbClr val="682F8D"/>
                </a:solidFill>
                <a:latin typeface="Montserrat"/>
                <a:cs typeface="Montserrat"/>
              </a:rPr>
              <a:t>Развитие дополнительного естественнонаучного образования детей</a:t>
            </a:r>
            <a:endParaRPr sz="1791" dirty="0">
              <a:solidFill>
                <a:srgbClr val="682F8D"/>
              </a:solidFill>
              <a:latin typeface="Montserrat"/>
              <a:cs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231491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960465" y="2363919"/>
            <a:ext cx="110124" cy="110124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13" name="object 13"/>
          <p:cNvSpPr/>
          <p:nvPr/>
        </p:nvSpPr>
        <p:spPr>
          <a:xfrm>
            <a:off x="1454945" y="305305"/>
            <a:ext cx="136366" cy="556603"/>
          </a:xfrm>
          <a:custGeom>
            <a:avLst/>
            <a:gdLst/>
            <a:ahLst/>
            <a:cxnLst/>
            <a:rect l="l" t="t" r="r" b="b"/>
            <a:pathLst>
              <a:path h="869950">
                <a:moveTo>
                  <a:pt x="0" y="0"/>
                </a:moveTo>
                <a:lnTo>
                  <a:pt x="0" y="869847"/>
                </a:lnTo>
              </a:path>
            </a:pathLst>
          </a:custGeom>
          <a:ln w="17999">
            <a:solidFill>
              <a:srgbClr val="682F8D"/>
            </a:solidFill>
          </a:ln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14" name="object 14"/>
          <p:cNvSpPr txBox="1"/>
          <p:nvPr/>
        </p:nvSpPr>
        <p:spPr>
          <a:xfrm>
            <a:off x="481201" y="164006"/>
            <a:ext cx="937693" cy="839202"/>
          </a:xfrm>
          <a:prstGeom prst="rect">
            <a:avLst/>
          </a:prstGeom>
        </p:spPr>
        <p:txBody>
          <a:bodyPr vert="horz" wrap="square" lIns="0" tIns="8126" rIns="0" bIns="0" rtlCol="0">
            <a:spAutoFit/>
          </a:bodyPr>
          <a:lstStyle/>
          <a:p>
            <a:pPr marL="8125">
              <a:spcBef>
                <a:spcPts val="64"/>
              </a:spcBef>
            </a:pPr>
            <a:r>
              <a:rPr sz="5400" dirty="0">
                <a:solidFill>
                  <a:srgbClr val="682F8D"/>
                </a:solidFill>
                <a:latin typeface="Montserrat Light"/>
                <a:cs typeface="Montserrat Light"/>
              </a:rPr>
              <a:t>0</a:t>
            </a:r>
            <a:r>
              <a:rPr lang="ru-RU" sz="5400" dirty="0">
                <a:solidFill>
                  <a:srgbClr val="682F8D"/>
                </a:solidFill>
                <a:latin typeface="Montserrat Light"/>
                <a:cs typeface="Montserrat Light"/>
              </a:rPr>
              <a:t>5</a:t>
            </a:r>
            <a:endParaRPr sz="5400" dirty="0">
              <a:solidFill>
                <a:srgbClr val="682F8D"/>
              </a:solidFill>
              <a:latin typeface="Montserrat Light"/>
              <a:cs typeface="Montserrat Ligh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05778" y="471781"/>
            <a:ext cx="7925395" cy="223649"/>
          </a:xfrm>
          <a:prstGeom prst="rect">
            <a:avLst/>
          </a:prstGeom>
        </p:spPr>
        <p:txBody>
          <a:bodyPr vert="horz" wrap="square" lIns="0" tIns="8126" rIns="0" bIns="0" rtlCol="0">
            <a:spAutoFit/>
          </a:bodyPr>
          <a:lstStyle/>
          <a:p>
            <a:pPr lvl="0"/>
            <a:r>
              <a:rPr lang="ru-RU" sz="1400" b="1" dirty="0">
                <a:solidFill>
                  <a:srgbClr val="7030A0"/>
                </a:solidFill>
                <a:latin typeface="Montserrat" panose="00000500000000000000" pitchFamily="50" charset="-52"/>
                <a:ea typeface="+mj-ea"/>
                <a:cs typeface="+mj-cs"/>
              </a:rPr>
              <a:t>Предложения в план округа от муниципального образования</a:t>
            </a:r>
          </a:p>
        </p:txBody>
      </p:sp>
      <p:sp>
        <p:nvSpPr>
          <p:cNvPr id="17" name="object 2"/>
          <p:cNvSpPr txBox="1"/>
          <p:nvPr/>
        </p:nvSpPr>
        <p:spPr>
          <a:xfrm>
            <a:off x="1308770" y="1850926"/>
            <a:ext cx="3764899" cy="283383"/>
          </a:xfrm>
          <a:prstGeom prst="rect">
            <a:avLst/>
          </a:prstGeom>
        </p:spPr>
        <p:txBody>
          <a:bodyPr vert="horz" wrap="square" lIns="0" tIns="7719" rIns="0" bIns="0" rtlCol="0">
            <a:spAutoFit/>
          </a:bodyPr>
          <a:lstStyle/>
          <a:p>
            <a:pPr marL="8125">
              <a:spcBef>
                <a:spcPts val="61"/>
              </a:spcBef>
            </a:pPr>
            <a:r>
              <a:rPr lang="ru-RU" sz="1791" b="1" spc="-3" dirty="0">
                <a:solidFill>
                  <a:srgbClr val="682F8D"/>
                </a:solidFill>
                <a:latin typeface="Montserrat"/>
                <a:cs typeface="Montserrat"/>
              </a:rPr>
              <a:t>Можем поделиться опытом:</a:t>
            </a:r>
            <a:endParaRPr sz="1791" b="1" dirty="0">
              <a:solidFill>
                <a:srgbClr val="682F8D"/>
              </a:solidFill>
              <a:latin typeface="Montserrat"/>
              <a:cs typeface="Montserrat"/>
            </a:endParaRPr>
          </a:p>
        </p:txBody>
      </p:sp>
      <p:sp>
        <p:nvSpPr>
          <p:cNvPr id="16" name="object 3"/>
          <p:cNvSpPr/>
          <p:nvPr/>
        </p:nvSpPr>
        <p:spPr>
          <a:xfrm>
            <a:off x="6357869" y="2612432"/>
            <a:ext cx="110124" cy="110124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23" name="object 2"/>
          <p:cNvSpPr txBox="1"/>
          <p:nvPr/>
        </p:nvSpPr>
        <p:spPr>
          <a:xfrm>
            <a:off x="6254929" y="1850925"/>
            <a:ext cx="5389581" cy="283383"/>
          </a:xfrm>
          <a:prstGeom prst="rect">
            <a:avLst/>
          </a:prstGeom>
        </p:spPr>
        <p:txBody>
          <a:bodyPr vert="horz" wrap="square" lIns="0" tIns="7719" rIns="0" bIns="0" rtlCol="0">
            <a:spAutoFit/>
          </a:bodyPr>
          <a:lstStyle/>
          <a:p>
            <a:pPr marL="8125">
              <a:spcBef>
                <a:spcPts val="61"/>
              </a:spcBef>
            </a:pPr>
            <a:r>
              <a:rPr lang="ru-RU" sz="1791" b="1" spc="-3" dirty="0">
                <a:solidFill>
                  <a:srgbClr val="682F8D"/>
                </a:solidFill>
                <a:latin typeface="Montserrat"/>
                <a:cs typeface="Montserrat"/>
              </a:rPr>
              <a:t>Хотим чтобы с нами поделились опытом:</a:t>
            </a:r>
            <a:endParaRPr sz="1791" b="1" dirty="0">
              <a:solidFill>
                <a:srgbClr val="682F8D"/>
              </a:solidFill>
              <a:latin typeface="Montserrat"/>
              <a:cs typeface="Montserra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66573" y="2260891"/>
            <a:ext cx="41046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25">
              <a:spcBef>
                <a:spcPts val="61"/>
              </a:spcBef>
            </a:pPr>
            <a:r>
              <a:rPr lang="ru-RU" spc="-3" dirty="0" smtClean="0">
                <a:solidFill>
                  <a:srgbClr val="682F8D"/>
                </a:solidFill>
                <a:latin typeface="Montserrat"/>
                <a:cs typeface="Montserrat"/>
              </a:rPr>
              <a:t>Развитие системы наставничества в системе дополнительного образования</a:t>
            </a:r>
            <a:endParaRPr lang="ru-RU" dirty="0">
              <a:solidFill>
                <a:srgbClr val="682F8D"/>
              </a:solidFill>
              <a:latin typeface="Montserrat"/>
              <a:cs typeface="Montserra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663977" y="2366473"/>
            <a:ext cx="41046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25">
              <a:spcBef>
                <a:spcPts val="61"/>
              </a:spcBef>
            </a:pPr>
            <a:r>
              <a:rPr lang="ru-RU" spc="-3" dirty="0" smtClean="0">
                <a:solidFill>
                  <a:srgbClr val="682F8D"/>
                </a:solidFill>
                <a:latin typeface="Montserrat"/>
                <a:cs typeface="Montserrat"/>
              </a:rPr>
              <a:t>Реализация интегрированных дополнительных общеобразовательных программ</a:t>
            </a:r>
            <a:endParaRPr lang="ru-RU" dirty="0">
              <a:solidFill>
                <a:srgbClr val="682F8D"/>
              </a:solidFill>
              <a:latin typeface="Montserrat"/>
              <a:cs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490266561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4394</TotalTime>
  <Words>374</Words>
  <Application>Microsoft Office PowerPoint</Application>
  <PresentationFormat>Широкоэкранный</PresentationFormat>
  <Paragraphs>52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Montserrat</vt:lpstr>
      <vt:lpstr>Montserrat Light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Николаевна Юровская</dc:creator>
  <cp:lastModifiedBy>Пользователь Windows</cp:lastModifiedBy>
  <cp:revision>324</cp:revision>
  <cp:lastPrinted>2024-11-27T07:59:33Z</cp:lastPrinted>
  <dcterms:created xsi:type="dcterms:W3CDTF">2021-06-04T06:08:56Z</dcterms:created>
  <dcterms:modified xsi:type="dcterms:W3CDTF">2024-11-27T08:05:37Z</dcterms:modified>
</cp:coreProperties>
</file>