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FF"/>
    <a:srgbClr val="88218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4FD-BBA9-4CFC-AE80-48E532F6879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23EB-48D8-4B39-8149-5823BC49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9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4FD-BBA9-4CFC-AE80-48E532F6879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23EB-48D8-4B39-8149-5823BC49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5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4FD-BBA9-4CFC-AE80-48E532F6879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23EB-48D8-4B39-8149-5823BC49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5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4FD-BBA9-4CFC-AE80-48E532F6879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23EB-48D8-4B39-8149-5823BC49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4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4FD-BBA9-4CFC-AE80-48E532F6879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23EB-48D8-4B39-8149-5823BC49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9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4FD-BBA9-4CFC-AE80-48E532F6879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23EB-48D8-4B39-8149-5823BC49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6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4FD-BBA9-4CFC-AE80-48E532F6879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23EB-48D8-4B39-8149-5823BC49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6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4FD-BBA9-4CFC-AE80-48E532F6879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23EB-48D8-4B39-8149-5823BC49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1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4FD-BBA9-4CFC-AE80-48E532F6879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23EB-48D8-4B39-8149-5823BC49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4FD-BBA9-4CFC-AE80-48E532F6879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23EB-48D8-4B39-8149-5823BC49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4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4FD-BBA9-4CFC-AE80-48E532F6879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23EB-48D8-4B39-8149-5823BC49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4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974FD-BBA9-4CFC-AE80-48E532F6879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23EB-48D8-4B39-8149-5823BC49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7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0255" y="907473"/>
            <a:ext cx="6585453" cy="1233054"/>
          </a:xfrm>
          <a:solidFill>
            <a:srgbClr val="FFC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4400" dirty="0"/>
              <a:t>Коллективная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творческая работа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982" y="2387600"/>
            <a:ext cx="9144000" cy="591127"/>
          </a:xfrm>
        </p:spPr>
        <p:txBody>
          <a:bodyPr/>
          <a:lstStyle/>
          <a:p>
            <a:r>
              <a:rPr lang="ru-RU" dirty="0" smtClean="0"/>
              <a:t>как </a:t>
            </a:r>
            <a:r>
              <a:rPr lang="ru-RU" dirty="0"/>
              <a:t>форма подведения итогов освоения ДООП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77" l="1328" r="974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2873" y="2516908"/>
            <a:ext cx="7712218" cy="51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7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dirty="0"/>
              <a:t>Технология групповой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7182" y="1409988"/>
            <a:ext cx="651646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Принципы</a:t>
            </a:r>
          </a:p>
          <a:p>
            <a:r>
              <a:rPr lang="ru-RU" dirty="0" smtClean="0"/>
              <a:t>Содержательного </a:t>
            </a:r>
            <a:r>
              <a:rPr lang="ru-RU" dirty="0"/>
              <a:t>распределения действий</a:t>
            </a:r>
          </a:p>
          <a:p>
            <a:r>
              <a:rPr lang="ru-RU" dirty="0" smtClean="0"/>
              <a:t>Индивидуального </a:t>
            </a:r>
            <a:r>
              <a:rPr lang="ru-RU" dirty="0"/>
              <a:t>вклада</a:t>
            </a:r>
          </a:p>
          <a:p>
            <a:r>
              <a:rPr lang="ru-RU" dirty="0" smtClean="0"/>
              <a:t>Взаимного </a:t>
            </a:r>
            <a:r>
              <a:rPr lang="ru-RU" dirty="0"/>
              <a:t>обогащения</a:t>
            </a:r>
          </a:p>
          <a:p>
            <a:r>
              <a:rPr lang="ru-RU" dirty="0" smtClean="0"/>
              <a:t>Социализации</a:t>
            </a:r>
            <a:endParaRPr lang="ru-RU" dirty="0"/>
          </a:p>
          <a:p>
            <a:r>
              <a:rPr lang="ru-RU" dirty="0" smtClean="0"/>
              <a:t>Целенаправленности </a:t>
            </a:r>
            <a:r>
              <a:rPr lang="ru-RU" dirty="0"/>
              <a:t>и систематичности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56" y="3219304"/>
            <a:ext cx="4637309" cy="29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5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dirty="0" smtClean="0"/>
              <a:t>Педагогические условия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7256" y="1520825"/>
            <a:ext cx="11076708" cy="50046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позитивной </a:t>
            </a:r>
            <a:r>
              <a:rPr lang="ru-RU" dirty="0">
                <a:solidFill>
                  <a:srgbClr val="FF6600"/>
                </a:solidFill>
              </a:rPr>
              <a:t>взаимозависимости </a:t>
            </a:r>
            <a:r>
              <a:rPr lang="ru-RU" dirty="0"/>
              <a:t>между </a:t>
            </a:r>
            <a:r>
              <a:rPr lang="ru-RU" dirty="0" smtClean="0"/>
              <a:t>обучающихся,</a:t>
            </a:r>
            <a:endParaRPr lang="ru-RU" dirty="0"/>
          </a:p>
          <a:p>
            <a:r>
              <a:rPr lang="ru-RU" dirty="0" smtClean="0">
                <a:solidFill>
                  <a:srgbClr val="0070C0"/>
                </a:solidFill>
              </a:rPr>
              <a:t>индивидуальной </a:t>
            </a:r>
            <a:r>
              <a:rPr lang="ru-RU" dirty="0">
                <a:solidFill>
                  <a:srgbClr val="0070C0"/>
                </a:solidFill>
              </a:rPr>
              <a:t>оценки </a:t>
            </a:r>
            <a:r>
              <a:rPr lang="ru-RU" dirty="0"/>
              <a:t>результата </a:t>
            </a:r>
            <a:r>
              <a:rPr lang="ru-RU" dirty="0" smtClean="0"/>
              <a:t>обучающихся,</a:t>
            </a:r>
            <a:endParaRPr lang="ru-RU" dirty="0"/>
          </a:p>
          <a:p>
            <a:r>
              <a:rPr lang="ru-RU" dirty="0" smtClean="0"/>
              <a:t>максимизации </a:t>
            </a:r>
            <a:r>
              <a:rPr lang="ru-RU" dirty="0">
                <a:solidFill>
                  <a:srgbClr val="00B050"/>
                </a:solidFill>
              </a:rPr>
              <a:t>непосредственного взаимодействия </a:t>
            </a:r>
            <a:r>
              <a:rPr lang="ru-RU" dirty="0" smtClean="0"/>
              <a:t>обучающихся,</a:t>
            </a:r>
            <a:endParaRPr lang="ru-RU" dirty="0"/>
          </a:p>
          <a:p>
            <a:r>
              <a:rPr lang="ru-RU" dirty="0" smtClean="0"/>
              <a:t>целенаправленного </a:t>
            </a:r>
            <a:r>
              <a:rPr lang="ru-RU" dirty="0">
                <a:solidFill>
                  <a:srgbClr val="7030A0"/>
                </a:solidFill>
              </a:rPr>
              <a:t>обучения навыкам </a:t>
            </a:r>
            <a:r>
              <a:rPr lang="ru-RU" dirty="0"/>
              <a:t>групповой работы,</a:t>
            </a:r>
          </a:p>
          <a:p>
            <a:r>
              <a:rPr lang="ru-RU" dirty="0" smtClean="0"/>
              <a:t>систематической </a:t>
            </a:r>
            <a:r>
              <a:rPr lang="ru-RU" dirty="0"/>
              <a:t>процедуры </a:t>
            </a:r>
            <a:r>
              <a:rPr lang="ru-RU" dirty="0">
                <a:solidFill>
                  <a:srgbClr val="FF0000"/>
                </a:solidFill>
              </a:rPr>
              <a:t>рефлексии</a:t>
            </a:r>
            <a:r>
              <a:rPr lang="ru-RU" dirty="0"/>
              <a:t>,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позиции педагога </a:t>
            </a:r>
            <a:r>
              <a:rPr lang="ru-RU" dirty="0"/>
              <a:t>в групповой учебной работе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6" y="4077722"/>
            <a:ext cx="4793673" cy="27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1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dirty="0"/>
              <a:t>Инструкция </a:t>
            </a:r>
            <a:r>
              <a:rPr lang="ru-RU" dirty="0" smtClean="0"/>
              <a:t>педагогу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7256" y="1520825"/>
            <a:ext cx="11076708" cy="500466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Вам необходимо следить </a:t>
            </a:r>
            <a:r>
              <a:rPr lang="ru-RU" dirty="0"/>
              <a:t>за соблюдением следующих условий:</a:t>
            </a:r>
          </a:p>
          <a:p>
            <a:pPr algn="r"/>
            <a:r>
              <a:rPr lang="ru-RU" dirty="0" smtClean="0"/>
              <a:t>Каждый </a:t>
            </a:r>
            <a:r>
              <a:rPr lang="ru-RU" dirty="0"/>
              <a:t>должен иметь возможность высказываться.</a:t>
            </a:r>
          </a:p>
          <a:p>
            <a:pPr algn="r"/>
            <a:r>
              <a:rPr lang="ru-RU" dirty="0" smtClean="0"/>
              <a:t>Каждый </a:t>
            </a:r>
            <a:r>
              <a:rPr lang="ru-RU" dirty="0"/>
              <a:t>должен говорить по очереди.</a:t>
            </a:r>
          </a:p>
          <a:p>
            <a:pPr algn="r"/>
            <a:r>
              <a:rPr lang="ru-RU" dirty="0" smtClean="0"/>
              <a:t>Установите </a:t>
            </a:r>
            <a:r>
              <a:rPr lang="ru-RU" dirty="0"/>
              <a:t>продолжительность выступлений и не давайте превышать регламент.</a:t>
            </a:r>
          </a:p>
          <a:p>
            <a:pPr algn="r"/>
            <a:r>
              <a:rPr lang="ru-RU" dirty="0" smtClean="0"/>
              <a:t>Следите </a:t>
            </a:r>
            <a:r>
              <a:rPr lang="ru-RU" dirty="0"/>
              <a:t>за тем, чтобы учащиеся не отклонялись от темы и не теряли из </a:t>
            </a:r>
            <a:r>
              <a:rPr lang="ru-RU" dirty="0" smtClean="0"/>
              <a:t>виду обсуждаемую </a:t>
            </a:r>
            <a:r>
              <a:rPr lang="ru-RU" dirty="0"/>
              <a:t>проблему.</a:t>
            </a:r>
          </a:p>
          <a:p>
            <a:pPr algn="r"/>
            <a:r>
              <a:rPr lang="ru-RU" dirty="0" smtClean="0"/>
              <a:t>Направляйте </a:t>
            </a:r>
            <a:r>
              <a:rPr lang="ru-RU" dirty="0"/>
              <a:t>беседу в положительное русло.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6" y="4450299"/>
            <a:ext cx="3484417" cy="240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7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34184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Формы коллективной творческой  работы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239098" y="1399310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99CC"/>
                </a:solidFill>
              </a:rPr>
              <a:t>Создание группы, станицы(блога)в социальной сети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Видео – сюжет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6600"/>
                </a:solidFill>
              </a:rPr>
              <a:t>Выпуск новостей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Выпуск «газеты»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32614" y="2810597"/>
            <a:ext cx="4304659" cy="34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5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129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Коллективная  творческая работа</vt:lpstr>
      <vt:lpstr>Технология групповой работы</vt:lpstr>
      <vt:lpstr>Педагогические условия</vt:lpstr>
      <vt:lpstr>Инструкция педагогу</vt:lpstr>
      <vt:lpstr>Формы коллективной творческой 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ELDORADO</dc:creator>
  <cp:lastModifiedBy>ELDORADO</cp:lastModifiedBy>
  <cp:revision>14</cp:revision>
  <dcterms:created xsi:type="dcterms:W3CDTF">2022-11-11T11:27:35Z</dcterms:created>
  <dcterms:modified xsi:type="dcterms:W3CDTF">2022-11-14T03:49:12Z</dcterms:modified>
</cp:coreProperties>
</file>