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0" r:id="rId3"/>
    <p:sldId id="256" r:id="rId4"/>
    <p:sldId id="257" r:id="rId5"/>
    <p:sldId id="258" r:id="rId6"/>
    <p:sldId id="259" r:id="rId7"/>
    <p:sldId id="261" r:id="rId8"/>
    <p:sldId id="262" r:id="rId9"/>
    <p:sldId id="264" r:id="rId10"/>
    <p:sldId id="265" r:id="rId11"/>
    <p:sldId id="268" r:id="rId12"/>
    <p:sldId id="271" r:id="rId13"/>
    <p:sldId id="266" r:id="rId14"/>
    <p:sldId id="269" r:id="rId15"/>
    <p:sldId id="270" r:id="rId16"/>
    <p:sldId id="272" r:id="rId17"/>
    <p:sldId id="273" r:id="rId18"/>
    <p:sldId id="274" r:id="rId19"/>
    <p:sldId id="277" r:id="rId20"/>
    <p:sldId id="278" r:id="rId21"/>
    <p:sldId id="276" r:id="rId22"/>
    <p:sldId id="275" r:id="rId23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>
        <p:scale>
          <a:sx n="40" d="100"/>
          <a:sy n="40" d="100"/>
        </p:scale>
        <p:origin x="130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56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28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08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80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14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32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98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79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4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25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87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6291-8EF6-4746-834D-3B93B9F6908C}" type="datetimeFigureOut">
              <a:rPr lang="ru-RU" smtClean="0"/>
              <a:t>13.02.2021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BBF78-02B2-4360-8182-30A244B63F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8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2817" y="2501900"/>
            <a:ext cx="62495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ТРЕБОВАНИЯ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РАЗРАБОТКЕ ДОПОЛНИТЕЛЬНЫХ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ПРОГРАММ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96965" y="825213"/>
            <a:ext cx="7861300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89444" y="189638"/>
            <a:ext cx="6076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дополнительного образования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детского творчества «Эльдорадо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46" y="203027"/>
            <a:ext cx="542096" cy="38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1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4900" y="148695"/>
            <a:ext cx="593030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752" y="1545860"/>
            <a:ext cx="169392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8310" y="1181818"/>
            <a:ext cx="1693925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8514" y="2888117"/>
            <a:ext cx="2580556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Познавательные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Социально-педагогические </a:t>
            </a:r>
          </a:p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Культурологические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57850" y="1515083"/>
            <a:ext cx="2829196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Социально-педагогические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41854" y="4353484"/>
            <a:ext cx="2945192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Учебно-познавательные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Социально-педагогические </a:t>
            </a:r>
            <a:endParaRPr lang="ru-RU" sz="16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Культурологические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849" y="2955828"/>
            <a:ext cx="1807729" cy="9417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Развивающие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Воспитательные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457" y="2866396"/>
            <a:ext cx="212718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оспитательные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637915" y="5438223"/>
            <a:ext cx="2604277" cy="9417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Учебно-познавательные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Развивающие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Культурологические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3614" y="4286624"/>
            <a:ext cx="1709507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3432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94523" y="114189"/>
            <a:ext cx="3540783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0" y="706936"/>
            <a:ext cx="5112426" cy="3468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34" y="2816791"/>
            <a:ext cx="4037238" cy="3972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2449902" y="907004"/>
            <a:ext cx="1966822" cy="5262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451895" y="2816791"/>
            <a:ext cx="3001992" cy="110822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0" y="3262738"/>
            <a:ext cx="3951799" cy="336666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333412" y="3158274"/>
            <a:ext cx="2232980" cy="66228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227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4900" y="148695"/>
            <a:ext cx="593030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 - ТЕМАТИЧЕСКИЙ ПЛАН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58"/>
          <a:stretch/>
        </p:blipFill>
        <p:spPr>
          <a:xfrm>
            <a:off x="2318396" y="817585"/>
            <a:ext cx="1591753" cy="3972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2318396" y="1146051"/>
            <a:ext cx="603848" cy="3681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5" b="2336"/>
          <a:stretch/>
        </p:blipFill>
        <p:spPr>
          <a:xfrm>
            <a:off x="4098527" y="1491242"/>
            <a:ext cx="2843768" cy="5078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4148259" y="1387628"/>
            <a:ext cx="714103" cy="5285345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3" r="71143" b="527"/>
          <a:stretch/>
        </p:blipFill>
        <p:spPr>
          <a:xfrm>
            <a:off x="160170" y="2524464"/>
            <a:ext cx="1891397" cy="3972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Овал 14"/>
          <p:cNvSpPr/>
          <p:nvPr/>
        </p:nvSpPr>
        <p:spPr>
          <a:xfrm>
            <a:off x="386548" y="2887380"/>
            <a:ext cx="603848" cy="36819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4" b="34095"/>
          <a:stretch/>
        </p:blipFill>
        <p:spPr>
          <a:xfrm>
            <a:off x="7097530" y="962785"/>
            <a:ext cx="1880200" cy="3681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Овал 17"/>
          <p:cNvSpPr/>
          <p:nvPr/>
        </p:nvSpPr>
        <p:spPr>
          <a:xfrm>
            <a:off x="7003945" y="1146051"/>
            <a:ext cx="746683" cy="3128167"/>
          </a:xfrm>
          <a:prstGeom prst="ellipse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96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4900" y="148695"/>
            <a:ext cx="593030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 - ТЕМАТИЧЕСКИЙ ПЛАН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0" b="44435"/>
          <a:stretch/>
        </p:blipFill>
        <p:spPr>
          <a:xfrm>
            <a:off x="245852" y="1391356"/>
            <a:ext cx="7086600" cy="5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5852" y="724467"/>
            <a:ext cx="8652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не соответствуют возрасту либо сформулированы как для средне – специальных учебных заведений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58" r="3661" b="34088"/>
          <a:stretch/>
        </p:blipFill>
        <p:spPr>
          <a:xfrm>
            <a:off x="166394" y="2268911"/>
            <a:ext cx="7245515" cy="5865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" t="79138" r="6001" b="17077"/>
          <a:stretch/>
        </p:blipFill>
        <p:spPr>
          <a:xfrm>
            <a:off x="245852" y="3082462"/>
            <a:ext cx="8630194" cy="252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5" b="24386"/>
          <a:stretch/>
        </p:blipFill>
        <p:spPr>
          <a:xfrm>
            <a:off x="166394" y="3614650"/>
            <a:ext cx="7088777" cy="18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3" r="10285" b="26925"/>
          <a:stretch/>
        </p:blipFill>
        <p:spPr>
          <a:xfrm>
            <a:off x="166394" y="5750873"/>
            <a:ext cx="8203474" cy="722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5" b="-142"/>
          <a:stretch/>
        </p:blipFill>
        <p:spPr>
          <a:xfrm>
            <a:off x="6842711" y="2911065"/>
            <a:ext cx="2033335" cy="3778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73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4900" y="148695"/>
            <a:ext cx="593030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 - ТЕМАТИЧЕСКИЙ ПЛАН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5851" y="655558"/>
            <a:ext cx="8652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не раскрывают содержание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" t="40058" r="848" b="47491"/>
          <a:stretch/>
        </p:blipFill>
        <p:spPr>
          <a:xfrm>
            <a:off x="103515" y="1697459"/>
            <a:ext cx="8936966" cy="5779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 r="553" b="80317"/>
          <a:stretch/>
        </p:blipFill>
        <p:spPr>
          <a:xfrm>
            <a:off x="103516" y="998549"/>
            <a:ext cx="8116808" cy="5622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7" r="3620" b="43752"/>
          <a:stretch/>
        </p:blipFill>
        <p:spPr>
          <a:xfrm>
            <a:off x="173185" y="2383764"/>
            <a:ext cx="6689169" cy="1304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1" r="1142" b="14459"/>
          <a:stretch/>
        </p:blipFill>
        <p:spPr>
          <a:xfrm>
            <a:off x="173185" y="3796338"/>
            <a:ext cx="7603569" cy="2333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1" b="14918"/>
          <a:stretch/>
        </p:blipFill>
        <p:spPr>
          <a:xfrm>
            <a:off x="173185" y="6238115"/>
            <a:ext cx="7603569" cy="427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87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4900" y="148695"/>
            <a:ext cx="593030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 - ТЕМАТИЧЕСКИЙ ПЛАН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89" b="7853"/>
          <a:stretch/>
        </p:blipFill>
        <p:spPr>
          <a:xfrm>
            <a:off x="164455" y="2849300"/>
            <a:ext cx="6533443" cy="1104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0" r="1712" b="9333"/>
          <a:stretch/>
        </p:blipFill>
        <p:spPr>
          <a:xfrm>
            <a:off x="164455" y="1567678"/>
            <a:ext cx="7820297" cy="968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5851" y="750465"/>
            <a:ext cx="8652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тем прописывают формы, методы и виды занятий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1" r="4666" b="17410"/>
          <a:stretch/>
        </p:blipFill>
        <p:spPr>
          <a:xfrm>
            <a:off x="164455" y="4267200"/>
            <a:ext cx="8161945" cy="440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2" b="8816"/>
          <a:stretch/>
        </p:blipFill>
        <p:spPr>
          <a:xfrm>
            <a:off x="164455" y="5021003"/>
            <a:ext cx="6799383" cy="1388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955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847992"/>
            <a:ext cx="6119935" cy="5196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99" y="1689463"/>
            <a:ext cx="5766832" cy="4593152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384900" y="148695"/>
            <a:ext cx="593030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УЧЕБНО - ТЕМАТИЧЕСКИЙ ПЛАН</a:t>
            </a:r>
          </a:p>
        </p:txBody>
      </p:sp>
      <p:sp>
        <p:nvSpPr>
          <p:cNvPr id="5" name="Овал 4"/>
          <p:cNvSpPr/>
          <p:nvPr/>
        </p:nvSpPr>
        <p:spPr>
          <a:xfrm>
            <a:off x="580749" y="4328160"/>
            <a:ext cx="2188576" cy="46155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70828" y="5669896"/>
            <a:ext cx="2188576" cy="46155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3149" y="1860293"/>
            <a:ext cx="2188576" cy="46155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149735" y="2345868"/>
            <a:ext cx="1742783" cy="109292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18573" y="3524792"/>
            <a:ext cx="1969741" cy="126492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49735" y="5113925"/>
            <a:ext cx="1838579" cy="118095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 flipV="1">
            <a:off x="5138056" y="2419892"/>
            <a:ext cx="2011679" cy="4724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</p:cNvCxnSpPr>
          <p:nvPr/>
        </p:nvCxnSpPr>
        <p:spPr>
          <a:xfrm flipH="1" flipV="1">
            <a:off x="6096001" y="3624177"/>
            <a:ext cx="922572" cy="5330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2"/>
          </p:cNvCxnSpPr>
          <p:nvPr/>
        </p:nvCxnSpPr>
        <p:spPr>
          <a:xfrm flipH="1" flipV="1">
            <a:off x="5834743" y="5113925"/>
            <a:ext cx="1314992" cy="590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43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942" t="19252" r="8232" b="21296"/>
          <a:stretch/>
        </p:blipFill>
        <p:spPr>
          <a:xfrm>
            <a:off x="176182" y="1846217"/>
            <a:ext cx="8609232" cy="4894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6182" y="1471952"/>
            <a:ext cx="8652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Нелогичность тем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6182" y="1803976"/>
            <a:ext cx="2593144" cy="252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8911" y="2466422"/>
            <a:ext cx="1114697" cy="252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9286" y="4133853"/>
            <a:ext cx="1427969" cy="252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5923" y="2951926"/>
            <a:ext cx="1114697" cy="252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6182" y="3612196"/>
            <a:ext cx="1114697" cy="252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0365" y="5294142"/>
            <a:ext cx="2333780" cy="252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8911" y="5957312"/>
            <a:ext cx="2562332" cy="252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7680" y="148695"/>
            <a:ext cx="8508274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УЧЕБНО - ТЕМАТИЧЕСКОГО ПЛАНА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629" y="748768"/>
            <a:ext cx="8563848" cy="58477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жно носить тезисное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реферативное 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разделов, перечисление того, что ребёнок услышит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78911" y="4800475"/>
            <a:ext cx="1427969" cy="2525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41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7543" y="105153"/>
            <a:ext cx="5704114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4947" y="566818"/>
            <a:ext cx="83297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знаний, умений, навыков, личностных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качеств, компетенций, приобретаемых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при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освоении программы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ее завершению; формулируются с учетом цели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содержания программы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25693" y="2740119"/>
            <a:ext cx="3365863" cy="92333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личностные результаты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предметные результаты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532" y="3812317"/>
            <a:ext cx="54293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Ошибки: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авышенные или неверно определённые результаты;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ерепутаны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9704" y="1627823"/>
            <a:ext cx="2966634" cy="738664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7313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Предметные: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знать: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6032" y="1613632"/>
            <a:ext cx="1637213" cy="835613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7313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</a:p>
          <a:p>
            <a:pPr indent="87313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</a:t>
            </a:r>
          </a:p>
          <a:p>
            <a:pPr indent="87313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5068" y="1624658"/>
            <a:ext cx="2211979" cy="954107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87313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учреждения</a:t>
            </a:r>
          </a:p>
          <a:p>
            <a:pPr indent="87313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учащихся: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ичностные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703" y="2596495"/>
            <a:ext cx="4895365" cy="9900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универсальные учебные действия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10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Регулятивные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универсальные учебные действия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Коммуникативные универсальные учебные действия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Познавательные универсальные учебные действия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9473" t="48206" r="14386" b="40254"/>
          <a:stretch/>
        </p:blipFill>
        <p:spPr>
          <a:xfrm>
            <a:off x="239685" y="4776364"/>
            <a:ext cx="7789905" cy="764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18421" t="78460" r="14035" b="13743"/>
          <a:stretch/>
        </p:blipFill>
        <p:spPr>
          <a:xfrm>
            <a:off x="209703" y="5795153"/>
            <a:ext cx="8169647" cy="5304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632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298" t="30428" r="16842" b="9688"/>
          <a:stretch/>
        </p:blipFill>
        <p:spPr>
          <a:xfrm>
            <a:off x="224590" y="994609"/>
            <a:ext cx="8728578" cy="4604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67543" y="105153"/>
            <a:ext cx="5704114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86150" y="2095500"/>
            <a:ext cx="933450" cy="933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952750" y="2495550"/>
            <a:ext cx="1962150" cy="8011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809875" y="2647950"/>
            <a:ext cx="2019300" cy="8087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86150" y="3296651"/>
            <a:ext cx="1343025" cy="427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628900" y="1962150"/>
            <a:ext cx="1790700" cy="390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34075" y="2238792"/>
            <a:ext cx="1000125" cy="813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667125" y="3724275"/>
            <a:ext cx="995363" cy="209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67543" y="4049126"/>
            <a:ext cx="138520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567542" y="2851650"/>
            <a:ext cx="138520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567541" y="4495392"/>
            <a:ext cx="138520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933825" y="4800600"/>
            <a:ext cx="1149804" cy="5116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667125" y="5279571"/>
            <a:ext cx="1590675" cy="210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72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3887" y="3502953"/>
            <a:ext cx="86695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MT"/>
              </a:rPr>
              <a:t>- 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образовательных программ и режима их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и форм дополнительного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возрастным и индивидуальным особенностям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гибкость и мобильность образовательных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разноуровневость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(ступенчатость) образовательных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модульность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образовательных программ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возможность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взаимозачета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личностные результаты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продуктивный характер образовательных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программ;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сетевой характер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502" y="2903265"/>
            <a:ext cx="8522898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ПРОГРАММЫ</a:t>
            </a:r>
            <a:endParaRPr lang="ru-RU" sz="2400" b="1" cap="none" spc="0" dirty="0">
              <a:ln w="95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455" y="1107368"/>
            <a:ext cx="8716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-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основных характеристик образования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(объем, содержание, планируемые результаты),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организационно-педагогических условий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случаях, предусмотренных настоящим ФЗ,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иалов.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501" y="186119"/>
            <a:ext cx="8432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273-ФЗ: Статья 2., п.9: Основные понятия, используемые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настоящем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772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7543" y="105153"/>
            <a:ext cx="5704114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2917" t="31235" r="21943" b="10741"/>
          <a:stretch/>
        </p:blipFill>
        <p:spPr>
          <a:xfrm>
            <a:off x="292100" y="1206500"/>
            <a:ext cx="8517592" cy="504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0417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3200" y="257553"/>
            <a:ext cx="8813799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– ПЕДАГОГИЧЕСКИЕ УСЛОВИЯ</a:t>
            </a:r>
            <a:endParaRPr lang="ru-RU" sz="2400" b="1" dirty="0" smtClean="0">
              <a:ln w="95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7500" y="854477"/>
            <a:ext cx="4572000" cy="160043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программы</a:t>
            </a:r>
          </a:p>
          <a:p>
            <a:r>
              <a:rPr lang="ru-RU" dirty="0"/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кадровое обеспечение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методические материалы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аттестации/контроля и оценочные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287" y="2454915"/>
            <a:ext cx="873911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-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обеспечение: необходимо и достаточно по программе;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кадровое обеспечение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общие требования к квалификации педагогических работников и других специалистов, участвующих в реализации ДОП (указать педагогическое образование, квалификацию и др.)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методические материалы: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методических материалов, которые имеются.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3200" y="3762965"/>
            <a:ext cx="8712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аттестации/контроля и оценочные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определения результативности программы) перечисляются согласно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тематическому плану.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167" t="40582" r="24566" b="27565"/>
          <a:stretch/>
        </p:blipFill>
        <p:spPr>
          <a:xfrm>
            <a:off x="176287" y="4462157"/>
            <a:ext cx="5524500" cy="213935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53100" y="4440073"/>
            <a:ext cx="3469668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диагностики;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измерительных материалов;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Критерии оценки (для наблюдения,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ыставки и др.)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аттестация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обязательна у всех)!!!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94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7543" y="105153"/>
            <a:ext cx="5704114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2400" b="1" dirty="0" smtClean="0">
              <a:ln w="95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150" y="762000"/>
            <a:ext cx="7708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источники, не обновлена нормативно – правовая база;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писок оформлен не по ГОСТу;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список не разделён на литературу для обучающихся и педагогов. Для дошкольников – список литературы для родителей.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2590800"/>
            <a:ext cx="8661400" cy="646331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частых отказов в сертификации программ - дублирование ГОСТ (например: английский язык, подготовка к школе)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4509" y="4681987"/>
            <a:ext cx="6144182" cy="101566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общеобразовательная программа,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качественном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28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6" y="181314"/>
            <a:ext cx="5103246" cy="6564702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вал 4"/>
          <p:cNvSpPr/>
          <p:nvPr/>
        </p:nvSpPr>
        <p:spPr>
          <a:xfrm>
            <a:off x="1016000" y="88733"/>
            <a:ext cx="3564467" cy="431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endCxn id="8" idx="1"/>
          </p:cNvCxnSpPr>
          <p:nvPr/>
        </p:nvCxnSpPr>
        <p:spPr>
          <a:xfrm>
            <a:off x="4278702" y="455091"/>
            <a:ext cx="1281726" cy="929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60428" y="1153881"/>
            <a:ext cx="3162597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Слободо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Туринский муниципальный отдел </a:t>
            </a:r>
          </a:p>
          <a:p>
            <a:pPr algn="ctr"/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образованием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4107" y="703316"/>
            <a:ext cx="1703724" cy="5164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endCxn id="12" idx="1"/>
          </p:cNvCxnSpPr>
          <p:nvPr/>
        </p:nvCxnSpPr>
        <p:spPr>
          <a:xfrm>
            <a:off x="1938867" y="1185333"/>
            <a:ext cx="3621561" cy="9277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0428" y="1882246"/>
            <a:ext cx="3343544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программ в рамках инновационных 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(моделей)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184967" y="5273297"/>
            <a:ext cx="1654293" cy="84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629293" y="181314"/>
            <a:ext cx="3205814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  <a:endParaRPr lang="ru-RU" sz="2400" b="1" cap="none" spc="0" dirty="0">
              <a:ln w="95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8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51" y="274165"/>
            <a:ext cx="4659278" cy="288813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679" y="3371850"/>
            <a:ext cx="5326842" cy="317781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55700" y="2374900"/>
            <a:ext cx="1765300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20489" y="2812473"/>
            <a:ext cx="1765300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Выгнутая вниз стрелка 13"/>
          <p:cNvSpPr/>
          <p:nvPr/>
        </p:nvSpPr>
        <p:spPr>
          <a:xfrm rot="16200000">
            <a:off x="3097614" y="2207526"/>
            <a:ext cx="399473" cy="823119"/>
          </a:xfrm>
          <a:prstGeom prst="curvedUpArrow">
            <a:avLst>
              <a:gd name="adj1" fmla="val 0"/>
              <a:gd name="adj2" fmla="val 26479"/>
              <a:gd name="adj3" fmla="val 157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 rot="5400000" flipV="1">
            <a:off x="3030197" y="2091987"/>
            <a:ext cx="765537" cy="1222698"/>
          </a:xfrm>
          <a:prstGeom prst="curvedUpArrow">
            <a:avLst>
              <a:gd name="adj1" fmla="val 2260"/>
              <a:gd name="adj2" fmla="val 14271"/>
              <a:gd name="adj3" fmla="val 191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14839" y="5734052"/>
            <a:ext cx="1765300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68800" y="6210302"/>
            <a:ext cx="1765300" cy="6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Выгнутая вниз стрелка 17"/>
          <p:cNvSpPr/>
          <p:nvPr/>
        </p:nvSpPr>
        <p:spPr>
          <a:xfrm rot="5400000" flipV="1">
            <a:off x="6350707" y="5536324"/>
            <a:ext cx="843143" cy="1066800"/>
          </a:xfrm>
          <a:prstGeom prst="curvedUpArrow">
            <a:avLst>
              <a:gd name="adj1" fmla="val 2260"/>
              <a:gd name="adj2" fmla="val 14271"/>
              <a:gd name="adj3" fmla="val 191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rot="16200000">
            <a:off x="6513003" y="5528579"/>
            <a:ext cx="399473" cy="823119"/>
          </a:xfrm>
          <a:prstGeom prst="curvedUpArrow">
            <a:avLst>
              <a:gd name="adj1" fmla="val 0"/>
              <a:gd name="adj2" fmla="val 26479"/>
              <a:gd name="adj3" fmla="val 157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54439" y="3014831"/>
            <a:ext cx="223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Модульные программы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14813" y="181314"/>
            <a:ext cx="2434769" cy="8309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pPr algn="ctr"/>
            <a:r>
              <a:rPr lang="ru-RU" sz="2400" b="1" cap="none" spc="0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(структура)</a:t>
            </a:r>
            <a:endParaRPr lang="ru-RU" sz="2400" b="1" cap="none" spc="0" dirty="0">
              <a:ln w="95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63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851" y="181314"/>
            <a:ext cx="8125732" cy="8309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-ПРАВОВЫЕ ОСНОВАНИЯ РАЗРАБОТКИ ПРОГРАММЫ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3" y="1361937"/>
            <a:ext cx="8674934" cy="472453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474345" y="2732025"/>
            <a:ext cx="954405" cy="57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00425" y="2164557"/>
            <a:ext cx="2533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приказу….</a:t>
            </a:r>
            <a:endParaRPr 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428750" y="2393574"/>
            <a:ext cx="1971675" cy="2190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9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851" y="181314"/>
            <a:ext cx="8125732" cy="8309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-ПРАВОВЫЕ ОСНОВАНИЯ РАЗРАБОТКИ ПРОГРАММЫ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1" y="1474565"/>
            <a:ext cx="108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Сетевые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70" y="3300406"/>
            <a:ext cx="150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Адаптивные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35044" y="1254251"/>
            <a:ext cx="7356556" cy="52629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Письмо 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Минпросвещения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от 28.06.2019 № МР- 81/02 «Методические рекомендации для субъектов Российской Федерации по вопросам реализации основных и дополнительных общеобразовательных программ в сетевой форме»;</a:t>
            </a:r>
          </a:p>
          <a:p>
            <a:pPr marL="285750" indent="-285750" algn="just">
              <a:buFontTx/>
              <a:buChar char="-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и науки Российской Федерации от 7 декабря 2015 года N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09- 3482 «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организации сетевого взаимодействия</a:t>
            </a:r>
            <a:b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организаций дополнительного образования,</a:t>
            </a:r>
            <a:b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образовательных организаций, промышленных предприятий и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бизнесструктур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научно-технического творчества, в том числе робототехники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buFontTx/>
              <a:buChar char="-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реализации дополнительных общеобразовательных программ в сетевой форме. </a:t>
            </a:r>
          </a:p>
          <a:p>
            <a:pPr marL="285750" indent="-285750" algn="just">
              <a:buFontTx/>
              <a:buChar char="-"/>
            </a:pPr>
            <a:endParaRPr lang="ru-RU" sz="14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20.02.2019 г. № ТС – 551/07 «О сопровождении образования обучающихся с ОВЗ и инвалидностью»;</a:t>
            </a:r>
          </a:p>
          <a:p>
            <a:pPr marL="285750" indent="-285750" algn="just">
              <a:buFontTx/>
              <a:buChar char="-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01.08.2019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ТС-1780/07 «О направлении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 моделей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для обучающихся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организационно-правовым ориентирам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масштабной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федерального проекта “Успех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ребенка» </a:t>
            </a:r>
            <a:r>
              <a:rPr lang="ru-RU" sz="1400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10.07.2015 г. № 26» Об утверждении СанПиН 2.4.2..3286 – 15 (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Санитарно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 программам для обучающихся с ОВЗ»;</a:t>
            </a:r>
          </a:p>
          <a:p>
            <a:pPr marL="285750" indent="-285750" algn="just">
              <a:buFontTx/>
              <a:buChar char="-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об организации обучения детей – инвалидов и детей с ОВЗ в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 ДО «ЦДТ «Эльдорадо».</a:t>
            </a:r>
            <a:endParaRPr lang="ru-RU" sz="1400" i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08030" y="3485072"/>
            <a:ext cx="7283570" cy="25879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2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4483" y="1139344"/>
            <a:ext cx="6485193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75920" indent="-285750" algn="just">
              <a:spcAft>
                <a:spcPts val="0"/>
              </a:spcAft>
              <a:buFontTx/>
              <a:buChar char="-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23 августа 2017 г. N 816 «Об утверждении Порядка применения организациями, осуществляющими образовательную деятельность, электронного обучения, о дистанционных образовательных технологий при реализации образовательных программ» (Зарегистрировано в Минюсте России 04.04.2014 №31823); </a:t>
            </a:r>
          </a:p>
          <a:p>
            <a:pPr marL="375920" indent="-285750" algn="just">
              <a:spcAft>
                <a:spcPts val="0"/>
              </a:spcAft>
              <a:buFontTx/>
              <a:buChar char="-"/>
            </a:pPr>
            <a:r>
              <a:rPr lang="ru-RU" sz="1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b="0" i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b="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РФ от 06 мая 2005 г. № 137 «Об использовании дистанционных образовательных технологий"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</a:t>
            </a:r>
            <a:r>
              <a:rPr lang="ru-RU" sz="14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06.05.2020 г. № ВБ – 976/04 «О реализации курсов внеурочной деятельности, программ воспитания и социализации, дополнительных общеразвивающих программ с использованием дистанционных образовательных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технологий»;</a:t>
            </a:r>
          </a:p>
          <a:p>
            <a:pPr marL="285750" indent="-285750" algn="just">
              <a:buFontTx/>
              <a:buChar char="-"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дополнительных общеразвивающих программ с использование электронного обучения и дистанционных образовательных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МАУ ДО «ЦДТ «Эльдорадо».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455" y="1139344"/>
            <a:ext cx="187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1" y="181314"/>
            <a:ext cx="8125732" cy="83099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-ПРАВОВЫЕ ОСНОВАНИЯ РАЗРАБОТКИ ПРОГРАММЫ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840" y="4954819"/>
            <a:ext cx="8664873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ПОЛОЖЕНИЕ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 реализации краткосрочных дополнительных общеобразовательных программ с применением  дистанционных образовательных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ПОЛОЖЕНИЕ о структуре, порядке разработки и утверждении индивидуального образовательного маршрута обучающегося в МАУ ДО «ЦДТ «Эльдорадо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just"/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Положение о работе с одарёнными детьми МАУ ДО "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ЦДТ «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Эльдорадо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b="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87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4900" y="148695"/>
            <a:ext cx="593030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851" y="915245"/>
            <a:ext cx="852685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(профиль) общеразвивающей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занятий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общеразвивающей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285750" indent="-285750" algn="just">
              <a:buFontTx/>
              <a:buChar char="-"/>
            </a:pPr>
            <a:r>
              <a:rPr lang="ru-RU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Уровневость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подведения итогов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дополнительной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программы</a:t>
            </a: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целесообразность</a:t>
            </a: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условия реализации программы или другие сведения- </a:t>
            </a:r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752491" y="4080295"/>
            <a:ext cx="327803" cy="51758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18317" y="4154421"/>
            <a:ext cx="18778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ожно исключить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139" y="4797860"/>
            <a:ext cx="1828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ожно дополнить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3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84900" y="148695"/>
            <a:ext cx="5930300" cy="46166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60956"/>
              </p:ext>
            </p:extLst>
          </p:nvPr>
        </p:nvGraphicFramePr>
        <p:xfrm>
          <a:off x="212780" y="784522"/>
          <a:ext cx="8706932" cy="5989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3466">
                  <a:extLst>
                    <a:ext uri="{9D8B030D-6E8A-4147-A177-3AD203B41FA5}">
                      <a16:colId xmlns:a16="http://schemas.microsoft.com/office/drawing/2014/main" xmlns="" val="1091666640"/>
                    </a:ext>
                  </a:extLst>
                </a:gridCol>
                <a:gridCol w="4353466">
                  <a:extLst>
                    <a:ext uri="{9D8B030D-6E8A-4147-A177-3AD203B41FA5}">
                      <a16:colId xmlns:a16="http://schemas.microsoft.com/office/drawing/2014/main" xmlns="" val="3902349002"/>
                    </a:ext>
                  </a:extLst>
                </a:gridCol>
              </a:tblGrid>
              <a:tr h="43180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творческого развития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детей через приобщение их к основам вокального искусства.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2117368"/>
                  </a:ext>
                </a:extLst>
              </a:tr>
              <a:tr h="9838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Создать условия для формирования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творческой личности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посредством созданию электронных трёхмерных моделей.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навыков начального технического конструирования </a:t>
                      </a:r>
                      <a:r>
                        <a:rPr lang="ru-RU" sz="1200" b="1" i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программирования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,(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аналитического и творческого мышления,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формирование </a:t>
                      </a:r>
                      <a:r>
                        <a:rPr lang="ru-RU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исследовательских умений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коммуникативных навыков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средствами образовательного конструктора LEGO </a:t>
                      </a:r>
                      <a:r>
                        <a:rPr lang="ru-RU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WeDo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0240135"/>
                  </a:ext>
                </a:extLst>
              </a:tr>
              <a:tr h="735912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самореализации, самовыражения личности ребенка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посредством приобщения к основам искусства моды.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Создать условия для развития творческой личности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способной аналитически и критически мыслить, владеющей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широким арсеналом позиционных и тактических приёмов и навыков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способной </a:t>
                      </a:r>
                      <a:r>
                        <a:rPr lang="ru-RU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концентрировать внимание, быстро и точно считать варианты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3647619"/>
                  </a:ext>
                </a:extLst>
              </a:tr>
              <a:tr h="816113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Формирование  и  развитие 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творческих  способностей  и общей  культуры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воспитанников  средствами  изобразительного искусства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развития 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творческой самостоятельности обучающихся, формирование  умения использовать </a:t>
                      </a:r>
                      <a:r>
                        <a:rPr lang="de-DE" sz="1200" b="1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навыки декорирования древесины (выжигание, роспись по дереву)</a:t>
                      </a:r>
                      <a:r>
                        <a:rPr lang="de-DE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практической деятельности.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0635135"/>
                  </a:ext>
                </a:extLst>
              </a:tr>
              <a:tr h="816113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Создать условия для развития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творческих способностей обучающихс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я, формирование устойчивого интереса к эстрадному вокалу через активную музыкально-творческую деятельность.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109592"/>
                  </a:ext>
                </a:extLst>
              </a:tr>
              <a:tr h="816113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развития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творческого потенциала 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детей и подростков посредством обучения актерскому мастерству.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умений и навыков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оптимального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в сложной обстановке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развитие мотивации личности обучающегося к познанию основ спасательного дела, воспитание </a:t>
                      </a:r>
                      <a:r>
                        <a:rPr lang="ru-RU" sz="12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гражданственности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готовности личности к патриотическому поведению.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22970494"/>
                  </a:ext>
                </a:extLst>
              </a:tr>
              <a:tr h="816113">
                <a:tc>
                  <a:txBody>
                    <a:bodyPr/>
                    <a:lstStyle/>
                    <a:p>
                      <a:pPr algn="just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условий для развития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творческих способностей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обучающихся в  процессе освоения русских народных традиций с применением народного вокала и детского фольклора.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5771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136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837</TotalTime>
  <Words>983</Words>
  <Application>Microsoft Office PowerPoint</Application>
  <PresentationFormat>Экран (4:3)</PresentationFormat>
  <Paragraphs>169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ArialMT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Office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58</cp:revision>
  <cp:lastPrinted>2021-02-11T06:15:14Z</cp:lastPrinted>
  <dcterms:created xsi:type="dcterms:W3CDTF">2021-02-10T15:39:49Z</dcterms:created>
  <dcterms:modified xsi:type="dcterms:W3CDTF">2021-02-13T09:48:35Z</dcterms:modified>
</cp:coreProperties>
</file>