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6" r:id="rId3"/>
    <p:sldId id="258" r:id="rId4"/>
    <p:sldId id="271" r:id="rId5"/>
    <p:sldId id="259" r:id="rId6"/>
    <p:sldId id="260" r:id="rId7"/>
    <p:sldId id="277" r:id="rId8"/>
    <p:sldId id="276" r:id="rId9"/>
    <p:sldId id="261" r:id="rId10"/>
    <p:sldId id="272" r:id="rId11"/>
    <p:sldId id="263" r:id="rId12"/>
    <p:sldId id="264" r:id="rId13"/>
    <p:sldId id="262" r:id="rId14"/>
    <p:sldId id="269" r:id="rId15"/>
    <p:sldId id="270" r:id="rId16"/>
    <p:sldId id="274" r:id="rId17"/>
    <p:sldId id="267" r:id="rId18"/>
    <p:sldId id="273" r:id="rId19"/>
    <p:sldId id="265" r:id="rId20"/>
    <p:sldId id="275" r:id="rId21"/>
    <p:sldId id="266" r:id="rId22"/>
    <p:sldId id="280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>
      <p:ext uri="{19B8F6BF-5375-455C-9EA6-DF929625EA0E}">
        <p15:presenceInfo xmlns:p15="http://schemas.microsoft.com/office/powerpoint/2012/main" xmlns="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1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524FF-2B63-4C5A-8774-4D654198C3BA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37D756E7-7A5D-4F1A-8832-CD661A0B15C0}">
      <dgm:prSet custT="1"/>
      <dgm:spPr/>
      <dgm:t>
        <a:bodyPr/>
        <a:lstStyle/>
        <a:p>
          <a:r>
            <a:rPr lang="ru-RU" sz="2000" b="0" i="0" dirty="0" smtClean="0"/>
            <a:t>Развивает все виды памяти: долговременную, кратковременную, слуховую память</a:t>
          </a:r>
          <a:endParaRPr lang="ru-RU" sz="2000" b="0" i="0" dirty="0"/>
        </a:p>
      </dgm:t>
    </dgm:pt>
    <dgm:pt modelId="{D9DD04FC-9055-4DA7-8E17-160E2317589A}" type="parTrans" cxnId="{8E3608A1-B716-4DE9-9B61-0A9EDB9A9142}">
      <dgm:prSet/>
      <dgm:spPr/>
      <dgm:t>
        <a:bodyPr/>
        <a:lstStyle/>
        <a:p>
          <a:endParaRPr lang="ru-RU"/>
        </a:p>
      </dgm:t>
    </dgm:pt>
    <dgm:pt modelId="{718162E3-C311-4BC7-A2F4-5685C469B6A1}" type="sibTrans" cxnId="{8E3608A1-B716-4DE9-9B61-0A9EDB9A9142}">
      <dgm:prSet/>
      <dgm:spPr/>
      <dgm:t>
        <a:bodyPr/>
        <a:lstStyle/>
        <a:p>
          <a:endParaRPr lang="ru-RU"/>
        </a:p>
      </dgm:t>
    </dgm:pt>
    <dgm:pt modelId="{A21FD842-3BB1-4B8F-A9CB-13D24D8F0DC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i="0" dirty="0" smtClean="0"/>
            <a:t> </a:t>
          </a:r>
          <a:r>
            <a:rPr lang="ru-RU" sz="1800" b="0" i="0" dirty="0" smtClean="0"/>
            <a:t>Уверенность в себе</a:t>
          </a:r>
          <a:endParaRPr lang="ru-RU" sz="1800" dirty="0" smtClean="0"/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i="0" dirty="0"/>
        </a:p>
      </dgm:t>
    </dgm:pt>
    <dgm:pt modelId="{BDECF5A8-DE46-49AE-94B2-F85F196BFE0B}" type="parTrans" cxnId="{89675074-C2F9-4BCC-8314-565693694CEE}">
      <dgm:prSet/>
      <dgm:spPr/>
      <dgm:t>
        <a:bodyPr/>
        <a:lstStyle/>
        <a:p>
          <a:endParaRPr lang="ru-RU"/>
        </a:p>
      </dgm:t>
    </dgm:pt>
    <dgm:pt modelId="{3A2B27D7-86BB-4EE0-92B3-0414AE52C13D}" type="sibTrans" cxnId="{89675074-C2F9-4BCC-8314-565693694CEE}">
      <dgm:prSet/>
      <dgm:spPr/>
      <dgm:t>
        <a:bodyPr/>
        <a:lstStyle/>
        <a:p>
          <a:endParaRPr lang="ru-RU"/>
        </a:p>
      </dgm:t>
    </dgm:pt>
    <dgm:pt modelId="{0D2DC5F4-7CE8-4AA5-9440-DD86D3C3E753}">
      <dgm:prSet custT="1"/>
      <dgm:spPr/>
      <dgm:t>
        <a:bodyPr/>
        <a:lstStyle/>
        <a:p>
          <a:r>
            <a:rPr lang="ru-RU" sz="2000" b="0" i="0" dirty="0" smtClean="0"/>
            <a:t>Развивается скорость реакции</a:t>
          </a:r>
          <a:endParaRPr lang="ru-RU" sz="2000" dirty="0"/>
        </a:p>
      </dgm:t>
    </dgm:pt>
    <dgm:pt modelId="{7FE1E4C1-6F20-4D29-8918-2325C07FFEC5}" type="parTrans" cxnId="{F421B79C-D638-4918-894F-1F45E20FC172}">
      <dgm:prSet/>
      <dgm:spPr/>
      <dgm:t>
        <a:bodyPr/>
        <a:lstStyle/>
        <a:p>
          <a:endParaRPr lang="ru-RU"/>
        </a:p>
      </dgm:t>
    </dgm:pt>
    <dgm:pt modelId="{EE98518D-D68E-4BCA-8BAD-B1023B76291A}" type="sibTrans" cxnId="{F421B79C-D638-4918-894F-1F45E20FC172}">
      <dgm:prSet/>
      <dgm:spPr/>
      <dgm:t>
        <a:bodyPr/>
        <a:lstStyle/>
        <a:p>
          <a:endParaRPr lang="ru-RU"/>
        </a:p>
      </dgm:t>
    </dgm:pt>
    <dgm:pt modelId="{7BDD9CF1-3CEC-45C7-BA7D-8E9B893E2CA1}">
      <dgm:prSet custT="1"/>
      <dgm:spPr/>
      <dgm:t>
        <a:bodyPr/>
        <a:lstStyle/>
        <a:p>
          <a:r>
            <a:rPr lang="ru-RU" sz="2000" b="0" i="0" dirty="0" smtClean="0"/>
            <a:t>Развивается внимание</a:t>
          </a:r>
          <a:endParaRPr lang="ru-RU" sz="2000" dirty="0"/>
        </a:p>
      </dgm:t>
    </dgm:pt>
    <dgm:pt modelId="{5C81AB4A-5FA0-43AC-B424-EE59C5C03CC7}" type="parTrans" cxnId="{CF836FD8-84D0-4C18-94A8-111C9DBFD13C}">
      <dgm:prSet/>
      <dgm:spPr/>
      <dgm:t>
        <a:bodyPr/>
        <a:lstStyle/>
        <a:p>
          <a:endParaRPr lang="ru-RU"/>
        </a:p>
      </dgm:t>
    </dgm:pt>
    <dgm:pt modelId="{2E9BCFC0-3B7D-4E2B-96CB-8BAFDC8B5151}" type="sibTrans" cxnId="{CF836FD8-84D0-4C18-94A8-111C9DBFD13C}">
      <dgm:prSet/>
      <dgm:spPr/>
      <dgm:t>
        <a:bodyPr/>
        <a:lstStyle/>
        <a:p>
          <a:endParaRPr lang="ru-RU"/>
        </a:p>
      </dgm:t>
    </dgm:pt>
    <dgm:pt modelId="{40C236DB-ED58-48B2-A28D-A162FCF1568E}">
      <dgm:prSet custT="1"/>
      <dgm:spPr/>
      <dgm:t>
        <a:bodyPr/>
        <a:lstStyle/>
        <a:p>
          <a:r>
            <a:rPr lang="ru-RU" sz="2000" b="0" i="0" dirty="0" smtClean="0"/>
            <a:t>Производительность труда</a:t>
          </a:r>
        </a:p>
      </dgm:t>
    </dgm:pt>
    <dgm:pt modelId="{A705D0C2-2260-41D9-83F6-918F43D91585}" type="parTrans" cxnId="{7D84BAFA-AD49-4086-BDAD-D327EDBC5449}">
      <dgm:prSet/>
      <dgm:spPr/>
      <dgm:t>
        <a:bodyPr/>
        <a:lstStyle/>
        <a:p>
          <a:endParaRPr lang="ru-RU"/>
        </a:p>
      </dgm:t>
    </dgm:pt>
    <dgm:pt modelId="{3733D5B5-5CD5-4814-9438-20212FF73F63}" type="sibTrans" cxnId="{7D84BAFA-AD49-4086-BDAD-D327EDBC5449}">
      <dgm:prSet/>
      <dgm:spPr/>
      <dgm:t>
        <a:bodyPr/>
        <a:lstStyle/>
        <a:p>
          <a:endParaRPr lang="ru-RU"/>
        </a:p>
      </dgm:t>
    </dgm:pt>
    <dgm:pt modelId="{FEF362DB-4BD5-4C56-9E70-3D5B0E829FA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i="0" dirty="0" smtClean="0"/>
            <a:t> </a:t>
          </a:r>
          <a:r>
            <a:rPr lang="ru-RU" sz="1800" b="0" i="0" dirty="0" smtClean="0"/>
            <a:t>Улучшает речевую гибкость</a:t>
          </a:r>
          <a:endParaRPr lang="ru-RU" sz="2000" b="0" i="0" dirty="0" smtClean="0"/>
        </a:p>
        <a:p>
          <a:endParaRPr lang="ru-RU" sz="1200" dirty="0"/>
        </a:p>
      </dgm:t>
    </dgm:pt>
    <dgm:pt modelId="{5AAF6337-8B8F-421D-AD7B-3AF8C4971544}" type="parTrans" cxnId="{9AEA3817-E349-47F3-9FD1-016E5DA87A91}">
      <dgm:prSet/>
      <dgm:spPr/>
      <dgm:t>
        <a:bodyPr/>
        <a:lstStyle/>
        <a:p>
          <a:endParaRPr lang="ru-RU"/>
        </a:p>
      </dgm:t>
    </dgm:pt>
    <dgm:pt modelId="{8EF19AD9-9C8A-4E5F-83CB-352F77498F83}" type="sibTrans" cxnId="{9AEA3817-E349-47F3-9FD1-016E5DA87A91}">
      <dgm:prSet/>
      <dgm:spPr/>
      <dgm:t>
        <a:bodyPr/>
        <a:lstStyle/>
        <a:p>
          <a:endParaRPr lang="ru-RU"/>
        </a:p>
      </dgm:t>
    </dgm:pt>
    <dgm:pt modelId="{0E6C2030-6844-4AD2-AAEF-7CBDAA0B0AD5}" type="pres">
      <dgm:prSet presAssocID="{E33524FF-2B63-4C5A-8774-4D654198C3BA}" presName="Name0" presStyleCnt="0">
        <dgm:presLayoutVars>
          <dgm:dir/>
          <dgm:animLvl val="lvl"/>
          <dgm:resizeHandles val="exact"/>
        </dgm:presLayoutVars>
      </dgm:prSet>
      <dgm:spPr/>
    </dgm:pt>
    <dgm:pt modelId="{0079EA29-0802-4ED4-A837-9FDB73F10698}" type="pres">
      <dgm:prSet presAssocID="{A21FD842-3BB1-4B8F-A9CB-13D24D8F0DCF}" presName="Name8" presStyleCnt="0"/>
      <dgm:spPr/>
    </dgm:pt>
    <dgm:pt modelId="{378C7E00-D5D3-4DF5-AF60-2F2771B1AC44}" type="pres">
      <dgm:prSet presAssocID="{A21FD842-3BB1-4B8F-A9CB-13D24D8F0DCF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DA0DB-1857-434E-96E9-D6D35B4C8D90}" type="pres">
      <dgm:prSet presAssocID="{A21FD842-3BB1-4B8F-A9CB-13D24D8F0D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76459-355D-42F8-85CA-ED736B141B0C}" type="pres">
      <dgm:prSet presAssocID="{FEF362DB-4BD5-4C56-9E70-3D5B0E829FAF}" presName="Name8" presStyleCnt="0"/>
      <dgm:spPr/>
    </dgm:pt>
    <dgm:pt modelId="{FF2B7E80-6B76-4B0F-BD20-9C22B0208A0A}" type="pres">
      <dgm:prSet presAssocID="{FEF362DB-4BD5-4C56-9E70-3D5B0E829FAF}" presName="level" presStyleLbl="node1" presStyleIdx="1" presStyleCnt="6" custLinFactNeighborX="614" custLinFactNeighborY="46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85B3E-A747-4015-97CF-606FA1BCE4C8}" type="pres">
      <dgm:prSet presAssocID="{FEF362DB-4BD5-4C56-9E70-3D5B0E829F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0652D-4A2A-444A-B035-AF58BF0AF915}" type="pres">
      <dgm:prSet presAssocID="{40C236DB-ED58-48B2-A28D-A162FCF1568E}" presName="Name8" presStyleCnt="0"/>
      <dgm:spPr/>
    </dgm:pt>
    <dgm:pt modelId="{CC679193-296B-46F9-8A00-D6095D848BF5}" type="pres">
      <dgm:prSet presAssocID="{40C236DB-ED58-48B2-A28D-A162FCF1568E}" presName="level" presStyleLbl="node1" presStyleIdx="2" presStyleCnt="6" custLinFactNeighborX="40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6861C-9D0C-48F7-9292-03F0187D736E}" type="pres">
      <dgm:prSet presAssocID="{40C236DB-ED58-48B2-A28D-A162FCF156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E2539-FAC7-40E1-B155-E0B4EA85EA07}" type="pres">
      <dgm:prSet presAssocID="{7BDD9CF1-3CEC-45C7-BA7D-8E9B893E2CA1}" presName="Name8" presStyleCnt="0"/>
      <dgm:spPr/>
    </dgm:pt>
    <dgm:pt modelId="{239E4317-8DFD-4A33-A40E-FF2DDF6F652D}" type="pres">
      <dgm:prSet presAssocID="{7BDD9CF1-3CEC-45C7-BA7D-8E9B893E2CA1}" presName="level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295C9-AF8F-4BD6-81FE-D4CDEE70A629}" type="pres">
      <dgm:prSet presAssocID="{7BDD9CF1-3CEC-45C7-BA7D-8E9B893E2CA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25C32-3BC3-42EC-B601-B391BDDCFD2B}" type="pres">
      <dgm:prSet presAssocID="{0D2DC5F4-7CE8-4AA5-9440-DD86D3C3E753}" presName="Name8" presStyleCnt="0"/>
      <dgm:spPr/>
    </dgm:pt>
    <dgm:pt modelId="{AEC26448-1FD5-4892-B0A7-7E43A6EE7E59}" type="pres">
      <dgm:prSet presAssocID="{0D2DC5F4-7CE8-4AA5-9440-DD86D3C3E753}" presName="level" presStyleLbl="node1" presStyleIdx="4" presStyleCnt="6" custLinFactNeighborX="614" custLinFactNeighborY="-36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194FC-0F8F-47A8-9152-AF6093CCF1B1}" type="pres">
      <dgm:prSet presAssocID="{0D2DC5F4-7CE8-4AA5-9440-DD86D3C3E7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A5926-C842-4B03-9CC7-92E3A0AE7C01}" type="pres">
      <dgm:prSet presAssocID="{37D756E7-7A5D-4F1A-8832-CD661A0B15C0}" presName="Name8" presStyleCnt="0"/>
      <dgm:spPr/>
    </dgm:pt>
    <dgm:pt modelId="{2483A693-DA84-46FB-8D3D-B3F5B890E920}" type="pres">
      <dgm:prSet presAssocID="{37D756E7-7A5D-4F1A-8832-CD661A0B15C0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14BB8-8681-4B2D-A22E-9C88C4A9C771}" type="pres">
      <dgm:prSet presAssocID="{37D756E7-7A5D-4F1A-8832-CD661A0B15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6B0D6-2E69-4891-9741-F9469602E84B}" type="presOf" srcId="{37D756E7-7A5D-4F1A-8832-CD661A0B15C0}" destId="{D9014BB8-8681-4B2D-A22E-9C88C4A9C771}" srcOrd="1" destOrd="0" presId="urn:microsoft.com/office/officeart/2005/8/layout/pyramid1"/>
    <dgm:cxn modelId="{9AEA3817-E349-47F3-9FD1-016E5DA87A91}" srcId="{E33524FF-2B63-4C5A-8774-4D654198C3BA}" destId="{FEF362DB-4BD5-4C56-9E70-3D5B0E829FAF}" srcOrd="1" destOrd="0" parTransId="{5AAF6337-8B8F-421D-AD7B-3AF8C4971544}" sibTransId="{8EF19AD9-9C8A-4E5F-83CB-352F77498F83}"/>
    <dgm:cxn modelId="{D7565F6A-9C4D-44ED-BF9D-F3889D7CAD0C}" type="presOf" srcId="{FEF362DB-4BD5-4C56-9E70-3D5B0E829FAF}" destId="{01285B3E-A747-4015-97CF-606FA1BCE4C8}" srcOrd="1" destOrd="0" presId="urn:microsoft.com/office/officeart/2005/8/layout/pyramid1"/>
    <dgm:cxn modelId="{39D51625-CFCF-4673-AA44-2F72F316306D}" type="presOf" srcId="{7BDD9CF1-3CEC-45C7-BA7D-8E9B893E2CA1}" destId="{239E4317-8DFD-4A33-A40E-FF2DDF6F652D}" srcOrd="0" destOrd="0" presId="urn:microsoft.com/office/officeart/2005/8/layout/pyramid1"/>
    <dgm:cxn modelId="{89675074-C2F9-4BCC-8314-565693694CEE}" srcId="{E33524FF-2B63-4C5A-8774-4D654198C3BA}" destId="{A21FD842-3BB1-4B8F-A9CB-13D24D8F0DCF}" srcOrd="0" destOrd="0" parTransId="{BDECF5A8-DE46-49AE-94B2-F85F196BFE0B}" sibTransId="{3A2B27D7-86BB-4EE0-92B3-0414AE52C13D}"/>
    <dgm:cxn modelId="{F1CF936D-20E3-4F4E-B546-CC861893B893}" type="presOf" srcId="{7BDD9CF1-3CEC-45C7-BA7D-8E9B893E2CA1}" destId="{9F9295C9-AF8F-4BD6-81FE-D4CDEE70A629}" srcOrd="1" destOrd="0" presId="urn:microsoft.com/office/officeart/2005/8/layout/pyramid1"/>
    <dgm:cxn modelId="{7D84BAFA-AD49-4086-BDAD-D327EDBC5449}" srcId="{E33524FF-2B63-4C5A-8774-4D654198C3BA}" destId="{40C236DB-ED58-48B2-A28D-A162FCF1568E}" srcOrd="2" destOrd="0" parTransId="{A705D0C2-2260-41D9-83F6-918F43D91585}" sibTransId="{3733D5B5-5CD5-4814-9438-20212FF73F63}"/>
    <dgm:cxn modelId="{5A0DB8BD-7331-4BE4-B6F9-60135A890E02}" type="presOf" srcId="{A21FD842-3BB1-4B8F-A9CB-13D24D8F0DCF}" destId="{1A4DA0DB-1857-434E-96E9-D6D35B4C8D90}" srcOrd="1" destOrd="0" presId="urn:microsoft.com/office/officeart/2005/8/layout/pyramid1"/>
    <dgm:cxn modelId="{A858EEEC-182A-4C76-97EC-6C847960543D}" type="presOf" srcId="{40C236DB-ED58-48B2-A28D-A162FCF1568E}" destId="{CC679193-296B-46F9-8A00-D6095D848BF5}" srcOrd="0" destOrd="0" presId="urn:microsoft.com/office/officeart/2005/8/layout/pyramid1"/>
    <dgm:cxn modelId="{979225CA-01C8-4C09-AA00-3D380B049BFF}" type="presOf" srcId="{E33524FF-2B63-4C5A-8774-4D654198C3BA}" destId="{0E6C2030-6844-4AD2-AAEF-7CBDAA0B0AD5}" srcOrd="0" destOrd="0" presId="urn:microsoft.com/office/officeart/2005/8/layout/pyramid1"/>
    <dgm:cxn modelId="{CF836FD8-84D0-4C18-94A8-111C9DBFD13C}" srcId="{E33524FF-2B63-4C5A-8774-4D654198C3BA}" destId="{7BDD9CF1-3CEC-45C7-BA7D-8E9B893E2CA1}" srcOrd="3" destOrd="0" parTransId="{5C81AB4A-5FA0-43AC-B424-EE59C5C03CC7}" sibTransId="{2E9BCFC0-3B7D-4E2B-96CB-8BAFDC8B5151}"/>
    <dgm:cxn modelId="{8FFA2C28-F286-4CED-9373-34973FC4DA5D}" type="presOf" srcId="{40C236DB-ED58-48B2-A28D-A162FCF1568E}" destId="{BE86861C-9D0C-48F7-9292-03F0187D736E}" srcOrd="1" destOrd="0" presId="urn:microsoft.com/office/officeart/2005/8/layout/pyramid1"/>
    <dgm:cxn modelId="{C280DD56-6EF1-4519-BB63-6EA0A57DB4B5}" type="presOf" srcId="{0D2DC5F4-7CE8-4AA5-9440-DD86D3C3E753}" destId="{AEC26448-1FD5-4892-B0A7-7E43A6EE7E59}" srcOrd="0" destOrd="0" presId="urn:microsoft.com/office/officeart/2005/8/layout/pyramid1"/>
    <dgm:cxn modelId="{2194D3F7-398F-4E0F-9A1F-1A2D852E4752}" type="presOf" srcId="{FEF362DB-4BD5-4C56-9E70-3D5B0E829FAF}" destId="{FF2B7E80-6B76-4B0F-BD20-9C22B0208A0A}" srcOrd="0" destOrd="0" presId="urn:microsoft.com/office/officeart/2005/8/layout/pyramid1"/>
    <dgm:cxn modelId="{1591EFDF-DDEC-4EF0-9349-AA83DECAD64C}" type="presOf" srcId="{A21FD842-3BB1-4B8F-A9CB-13D24D8F0DCF}" destId="{378C7E00-D5D3-4DF5-AF60-2F2771B1AC44}" srcOrd="0" destOrd="0" presId="urn:microsoft.com/office/officeart/2005/8/layout/pyramid1"/>
    <dgm:cxn modelId="{F421B79C-D638-4918-894F-1F45E20FC172}" srcId="{E33524FF-2B63-4C5A-8774-4D654198C3BA}" destId="{0D2DC5F4-7CE8-4AA5-9440-DD86D3C3E753}" srcOrd="4" destOrd="0" parTransId="{7FE1E4C1-6F20-4D29-8918-2325C07FFEC5}" sibTransId="{EE98518D-D68E-4BCA-8BAD-B1023B76291A}"/>
    <dgm:cxn modelId="{578737DD-3B1A-4992-BE18-8C8C008FDF2F}" type="presOf" srcId="{0D2DC5F4-7CE8-4AA5-9440-DD86D3C3E753}" destId="{CDB194FC-0F8F-47A8-9152-AF6093CCF1B1}" srcOrd="1" destOrd="0" presId="urn:microsoft.com/office/officeart/2005/8/layout/pyramid1"/>
    <dgm:cxn modelId="{1882B678-607D-415A-A163-B9BF42BA2C76}" type="presOf" srcId="{37D756E7-7A5D-4F1A-8832-CD661A0B15C0}" destId="{2483A693-DA84-46FB-8D3D-B3F5B890E920}" srcOrd="0" destOrd="0" presId="urn:microsoft.com/office/officeart/2005/8/layout/pyramid1"/>
    <dgm:cxn modelId="{8E3608A1-B716-4DE9-9B61-0A9EDB9A9142}" srcId="{E33524FF-2B63-4C5A-8774-4D654198C3BA}" destId="{37D756E7-7A5D-4F1A-8832-CD661A0B15C0}" srcOrd="5" destOrd="0" parTransId="{D9DD04FC-9055-4DA7-8E17-160E2317589A}" sibTransId="{718162E3-C311-4BC7-A2F4-5685C469B6A1}"/>
    <dgm:cxn modelId="{F6D15937-4DF7-4ACB-BE51-F9FEDDA79DA7}" type="presParOf" srcId="{0E6C2030-6844-4AD2-AAEF-7CBDAA0B0AD5}" destId="{0079EA29-0802-4ED4-A837-9FDB73F10698}" srcOrd="0" destOrd="0" presId="urn:microsoft.com/office/officeart/2005/8/layout/pyramid1"/>
    <dgm:cxn modelId="{A5246DD9-0C13-4C54-B836-3155F16C7B47}" type="presParOf" srcId="{0079EA29-0802-4ED4-A837-9FDB73F10698}" destId="{378C7E00-D5D3-4DF5-AF60-2F2771B1AC44}" srcOrd="0" destOrd="0" presId="urn:microsoft.com/office/officeart/2005/8/layout/pyramid1"/>
    <dgm:cxn modelId="{E855C881-B4D7-4A51-BBC6-5A37FFF2220D}" type="presParOf" srcId="{0079EA29-0802-4ED4-A837-9FDB73F10698}" destId="{1A4DA0DB-1857-434E-96E9-D6D35B4C8D90}" srcOrd="1" destOrd="0" presId="urn:microsoft.com/office/officeart/2005/8/layout/pyramid1"/>
    <dgm:cxn modelId="{EB580FC7-2B36-4E3F-9E91-B6559B292DA0}" type="presParOf" srcId="{0E6C2030-6844-4AD2-AAEF-7CBDAA0B0AD5}" destId="{AD776459-355D-42F8-85CA-ED736B141B0C}" srcOrd="1" destOrd="0" presId="urn:microsoft.com/office/officeart/2005/8/layout/pyramid1"/>
    <dgm:cxn modelId="{7C50AC0B-9CC5-4C88-AB9B-C7EA02B26CAE}" type="presParOf" srcId="{AD776459-355D-42F8-85CA-ED736B141B0C}" destId="{FF2B7E80-6B76-4B0F-BD20-9C22B0208A0A}" srcOrd="0" destOrd="0" presId="urn:microsoft.com/office/officeart/2005/8/layout/pyramid1"/>
    <dgm:cxn modelId="{397FBE39-7212-407D-BC58-37B348805299}" type="presParOf" srcId="{AD776459-355D-42F8-85CA-ED736B141B0C}" destId="{01285B3E-A747-4015-97CF-606FA1BCE4C8}" srcOrd="1" destOrd="0" presId="urn:microsoft.com/office/officeart/2005/8/layout/pyramid1"/>
    <dgm:cxn modelId="{B0AD9119-CB72-409B-A0E6-9568986B8CCA}" type="presParOf" srcId="{0E6C2030-6844-4AD2-AAEF-7CBDAA0B0AD5}" destId="{6EE0652D-4A2A-444A-B035-AF58BF0AF915}" srcOrd="2" destOrd="0" presId="urn:microsoft.com/office/officeart/2005/8/layout/pyramid1"/>
    <dgm:cxn modelId="{F04071C2-4CDD-41AB-B1BE-46FE7D486A8A}" type="presParOf" srcId="{6EE0652D-4A2A-444A-B035-AF58BF0AF915}" destId="{CC679193-296B-46F9-8A00-D6095D848BF5}" srcOrd="0" destOrd="0" presId="urn:microsoft.com/office/officeart/2005/8/layout/pyramid1"/>
    <dgm:cxn modelId="{385186C7-B72A-4DFA-9F14-BB0632E2FD65}" type="presParOf" srcId="{6EE0652D-4A2A-444A-B035-AF58BF0AF915}" destId="{BE86861C-9D0C-48F7-9292-03F0187D736E}" srcOrd="1" destOrd="0" presId="urn:microsoft.com/office/officeart/2005/8/layout/pyramid1"/>
    <dgm:cxn modelId="{4FB6A829-760D-4CBE-A8C7-BF2C773ADD91}" type="presParOf" srcId="{0E6C2030-6844-4AD2-AAEF-7CBDAA0B0AD5}" destId="{107E2539-FAC7-40E1-B155-E0B4EA85EA07}" srcOrd="3" destOrd="0" presId="urn:microsoft.com/office/officeart/2005/8/layout/pyramid1"/>
    <dgm:cxn modelId="{BBDC6102-D37A-48F2-807F-5F8C29501527}" type="presParOf" srcId="{107E2539-FAC7-40E1-B155-E0B4EA85EA07}" destId="{239E4317-8DFD-4A33-A40E-FF2DDF6F652D}" srcOrd="0" destOrd="0" presId="urn:microsoft.com/office/officeart/2005/8/layout/pyramid1"/>
    <dgm:cxn modelId="{8F7D8BBB-10B5-45AF-AFA6-F1D545F1820D}" type="presParOf" srcId="{107E2539-FAC7-40E1-B155-E0B4EA85EA07}" destId="{9F9295C9-AF8F-4BD6-81FE-D4CDEE70A629}" srcOrd="1" destOrd="0" presId="urn:microsoft.com/office/officeart/2005/8/layout/pyramid1"/>
    <dgm:cxn modelId="{654FA60F-7101-4555-A632-51A69D5D0F82}" type="presParOf" srcId="{0E6C2030-6844-4AD2-AAEF-7CBDAA0B0AD5}" destId="{6BB25C32-3BC3-42EC-B601-B391BDDCFD2B}" srcOrd="4" destOrd="0" presId="urn:microsoft.com/office/officeart/2005/8/layout/pyramid1"/>
    <dgm:cxn modelId="{4BDEA1DC-0A15-4AF2-9BCB-D5DEF801433F}" type="presParOf" srcId="{6BB25C32-3BC3-42EC-B601-B391BDDCFD2B}" destId="{AEC26448-1FD5-4892-B0A7-7E43A6EE7E59}" srcOrd="0" destOrd="0" presId="urn:microsoft.com/office/officeart/2005/8/layout/pyramid1"/>
    <dgm:cxn modelId="{0FFF1038-FFC2-4D0F-ABC7-88C5749E85DE}" type="presParOf" srcId="{6BB25C32-3BC3-42EC-B601-B391BDDCFD2B}" destId="{CDB194FC-0F8F-47A8-9152-AF6093CCF1B1}" srcOrd="1" destOrd="0" presId="urn:microsoft.com/office/officeart/2005/8/layout/pyramid1"/>
    <dgm:cxn modelId="{4FF9B10D-5E85-4CD1-9D49-9B2506AFC35B}" type="presParOf" srcId="{0E6C2030-6844-4AD2-AAEF-7CBDAA0B0AD5}" destId="{585A5926-C842-4B03-9CC7-92E3A0AE7C01}" srcOrd="5" destOrd="0" presId="urn:microsoft.com/office/officeart/2005/8/layout/pyramid1"/>
    <dgm:cxn modelId="{D1C4687F-5E8B-463C-BF35-E62E9700ED4A}" type="presParOf" srcId="{585A5926-C842-4B03-9CC7-92E3A0AE7C01}" destId="{2483A693-DA84-46FB-8D3D-B3F5B890E920}" srcOrd="0" destOrd="0" presId="urn:microsoft.com/office/officeart/2005/8/layout/pyramid1"/>
    <dgm:cxn modelId="{A48AEE6B-AA98-4ED9-AA5C-9B4AC366AF30}" type="presParOf" srcId="{585A5926-C842-4B03-9CC7-92E3A0AE7C01}" destId="{D9014BB8-8681-4B2D-A22E-9C88C4A9C77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C7E00-D5D3-4DF5-AF60-2F2771B1AC44}">
      <dsp:nvSpPr>
        <dsp:cNvPr id="0" name=""/>
        <dsp:cNvSpPr/>
      </dsp:nvSpPr>
      <dsp:spPr>
        <a:xfrm>
          <a:off x="2625436" y="0"/>
          <a:ext cx="1050174" cy="798917"/>
        </a:xfrm>
        <a:prstGeom prst="trapezoid">
          <a:avLst>
            <a:gd name="adj" fmla="val 6572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i="0" kern="1200" dirty="0" smtClean="0"/>
            <a:t> </a:t>
          </a:r>
          <a:r>
            <a:rPr lang="ru-RU" sz="1800" b="0" i="0" kern="1200" dirty="0" smtClean="0"/>
            <a:t>Уверенность в себе</a:t>
          </a:r>
          <a:endParaRPr lang="ru-RU" sz="18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0" i="0" kern="1200" dirty="0"/>
        </a:p>
      </dsp:txBody>
      <dsp:txXfrm>
        <a:off x="2625436" y="0"/>
        <a:ext cx="1050174" cy="798917"/>
      </dsp:txXfrm>
    </dsp:sp>
    <dsp:sp modelId="{FF2B7E80-6B76-4B0F-BD20-9C22B0208A0A}">
      <dsp:nvSpPr>
        <dsp:cNvPr id="0" name=""/>
        <dsp:cNvSpPr/>
      </dsp:nvSpPr>
      <dsp:spPr>
        <a:xfrm>
          <a:off x="2113245" y="835683"/>
          <a:ext cx="2100349" cy="798917"/>
        </a:xfrm>
        <a:prstGeom prst="trapezoid">
          <a:avLst>
            <a:gd name="adj" fmla="val 65725"/>
          </a:avLst>
        </a:prstGeom>
        <a:solidFill>
          <a:schemeClr val="accent5">
            <a:hueOff val="3822937"/>
            <a:satOff val="-8167"/>
            <a:lumOff val="-3412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i="0" kern="1200" dirty="0" smtClean="0"/>
            <a:t> </a:t>
          </a:r>
          <a:r>
            <a:rPr lang="ru-RU" sz="1800" b="0" i="0" kern="1200" dirty="0" smtClean="0"/>
            <a:t>Улучшает речевую гибкость</a:t>
          </a:r>
          <a:endParaRPr lang="ru-RU" sz="2000" b="0" i="0" kern="1200" dirty="0" smtClean="0"/>
        </a:p>
        <a:p>
          <a:pPr lvl="0" algn="ctr">
            <a:spcBef>
              <a:spcPct val="0"/>
            </a:spcBef>
          </a:pPr>
          <a:endParaRPr lang="ru-RU" sz="1200" kern="1200" dirty="0"/>
        </a:p>
      </dsp:txBody>
      <dsp:txXfrm>
        <a:off x="2480806" y="835683"/>
        <a:ext cx="1365226" cy="798917"/>
      </dsp:txXfrm>
    </dsp:sp>
    <dsp:sp modelId="{CC679193-296B-46F9-8A00-D6095D848BF5}">
      <dsp:nvSpPr>
        <dsp:cNvPr id="0" name=""/>
        <dsp:cNvSpPr/>
      </dsp:nvSpPr>
      <dsp:spPr>
        <a:xfrm>
          <a:off x="1588147" y="1597834"/>
          <a:ext cx="3150523" cy="798917"/>
        </a:xfrm>
        <a:prstGeom prst="trapezoid">
          <a:avLst>
            <a:gd name="adj" fmla="val 65725"/>
          </a:avLst>
        </a:prstGeom>
        <a:solidFill>
          <a:schemeClr val="accent5">
            <a:hueOff val="7645874"/>
            <a:satOff val="-16335"/>
            <a:lumOff val="-682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Производительность труда</a:t>
          </a:r>
        </a:p>
      </dsp:txBody>
      <dsp:txXfrm>
        <a:off x="2139489" y="1597834"/>
        <a:ext cx="2047840" cy="798917"/>
      </dsp:txXfrm>
    </dsp:sp>
    <dsp:sp modelId="{239E4317-8DFD-4A33-A40E-FF2DDF6F652D}">
      <dsp:nvSpPr>
        <dsp:cNvPr id="0" name=""/>
        <dsp:cNvSpPr/>
      </dsp:nvSpPr>
      <dsp:spPr>
        <a:xfrm>
          <a:off x="1050174" y="2396751"/>
          <a:ext cx="4200698" cy="798917"/>
        </a:xfrm>
        <a:prstGeom prst="trapezoid">
          <a:avLst>
            <a:gd name="adj" fmla="val 65725"/>
          </a:avLst>
        </a:prstGeom>
        <a:solidFill>
          <a:schemeClr val="accent5">
            <a:hueOff val="11468811"/>
            <a:satOff val="-24502"/>
            <a:lumOff val="-1023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Развивается внимание</a:t>
          </a:r>
          <a:endParaRPr lang="ru-RU" sz="2000" kern="1200" dirty="0"/>
        </a:p>
      </dsp:txBody>
      <dsp:txXfrm>
        <a:off x="1785296" y="2396751"/>
        <a:ext cx="2730453" cy="798917"/>
      </dsp:txXfrm>
    </dsp:sp>
    <dsp:sp modelId="{AEC26448-1FD5-4892-B0A7-7E43A6EE7E59}">
      <dsp:nvSpPr>
        <dsp:cNvPr id="0" name=""/>
        <dsp:cNvSpPr/>
      </dsp:nvSpPr>
      <dsp:spPr>
        <a:xfrm>
          <a:off x="557327" y="3166252"/>
          <a:ext cx="5250872" cy="798917"/>
        </a:xfrm>
        <a:prstGeom prst="trapezoid">
          <a:avLst>
            <a:gd name="adj" fmla="val 65725"/>
          </a:avLst>
        </a:prstGeom>
        <a:solidFill>
          <a:schemeClr val="accent5">
            <a:hueOff val="15291747"/>
            <a:satOff val="-32670"/>
            <a:lumOff val="-13647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Развивается скорость реакции</a:t>
          </a:r>
          <a:endParaRPr lang="ru-RU" sz="2000" kern="1200" dirty="0"/>
        </a:p>
      </dsp:txBody>
      <dsp:txXfrm>
        <a:off x="1476230" y="3166252"/>
        <a:ext cx="3413067" cy="798917"/>
      </dsp:txXfrm>
    </dsp:sp>
    <dsp:sp modelId="{2483A693-DA84-46FB-8D3D-B3F5B890E920}">
      <dsp:nvSpPr>
        <dsp:cNvPr id="0" name=""/>
        <dsp:cNvSpPr/>
      </dsp:nvSpPr>
      <dsp:spPr>
        <a:xfrm>
          <a:off x="0" y="3994585"/>
          <a:ext cx="6301047" cy="798917"/>
        </a:xfrm>
        <a:prstGeom prst="trapezoid">
          <a:avLst>
            <a:gd name="adj" fmla="val 65725"/>
          </a:avLst>
        </a:prstGeom>
        <a:solidFill>
          <a:schemeClr val="accent5">
            <a:hueOff val="19114684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/>
            <a:t>Развивает все виды памяти: долговременную, кратковременную, слуховую память</a:t>
          </a:r>
          <a:endParaRPr lang="ru-RU" sz="2000" b="0" i="0" kern="1200" dirty="0"/>
        </a:p>
      </dsp:txBody>
      <dsp:txXfrm>
        <a:off x="1102683" y="3994585"/>
        <a:ext cx="4095680" cy="798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EA9F8-B390-4B21-A586-57AB0DE19DB2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81637-E918-4693-8878-312724D059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16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DAA6DC6-2E97-4462-BB26-29B1314A09BC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8F0F4D-1F73-4C33-A506-2F3BE6BEF5C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4692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6DC6-2E97-4462-BB26-29B1314A09BC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0F4D-1F73-4C33-A506-2F3BE6BEF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7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6DC6-2E97-4462-BB26-29B1314A09BC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0F4D-1F73-4C33-A506-2F3BE6BEF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4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6DC6-2E97-4462-BB26-29B1314A09BC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0F4D-1F73-4C33-A506-2F3BE6BEF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8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AA6DC6-2E97-4462-BB26-29B1314A09BC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38F0F4D-1F73-4C33-A506-2F3BE6BEF5C8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55954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6DC6-2E97-4462-BB26-29B1314A09BC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0F4D-1F73-4C33-A506-2F3BE6BEF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3193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6DC6-2E97-4462-BB26-29B1314A09BC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0F4D-1F73-4C33-A506-2F3BE6BEF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1760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6DC6-2E97-4462-BB26-29B1314A09BC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0F4D-1F73-4C33-A506-2F3BE6BEF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3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6DC6-2E97-4462-BB26-29B1314A09BC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0F4D-1F73-4C33-A506-2F3BE6BEF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9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DAA6DC6-2E97-4462-BB26-29B1314A09BC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38F0F4D-1F73-4C33-A506-2F3BE6BEF5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129167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DAA6DC6-2E97-4462-BB26-29B1314A09BC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38F0F4D-1F73-4C33-A506-2F3BE6BEF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1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DAA6DC6-2E97-4462-BB26-29B1314A09BC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38F0F4D-1F73-4C33-A506-2F3BE6BEF5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134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vk.com/video-143946570_45623906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9275" y="819918"/>
            <a:ext cx="9144000" cy="162297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6055" y="1030412"/>
            <a:ext cx="10989425" cy="2899005"/>
          </a:xfrm>
        </p:spPr>
        <p:txBody>
          <a:bodyPr>
            <a:normAutofit/>
          </a:bodyPr>
          <a:lstStyle/>
          <a:p>
            <a:r>
              <a:rPr lang="ru-RU" sz="3200" b="0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Эффективные методы и приёмы </a:t>
            </a:r>
          </a:p>
          <a:p>
            <a:r>
              <a:rPr lang="ru-RU" sz="3200" b="0" cap="none" spc="0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развития скорости мыслительных процессов</a:t>
            </a:r>
            <a:endParaRPr lang="ru-RU" sz="3200" b="0" cap="none" spc="0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026" name="Picture 2" descr="https://yt3.ggpht.com/a/AATXAJxuqeREsN6SV6UCsIG_lFRfby-fQhTbhIlxeCu9Sw=s900-c-k-c0xffffffff-no-rj-m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000" b="64000" l="26000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91" t="21526" r="21389" b="34569"/>
          <a:stretch/>
        </p:blipFill>
        <p:spPr bwMode="auto">
          <a:xfrm>
            <a:off x="4823314" y="2250985"/>
            <a:ext cx="3044128" cy="243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1781" y="5099706"/>
            <a:ext cx="4488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педагог дополнительного образования, Голубцова Елена Геннадьевна,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высшая к/к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9853" y="4276112"/>
            <a:ext cx="4355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Мастер-класс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1590" y="6224302"/>
            <a:ext cx="327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с</a:t>
            </a:r>
            <a:r>
              <a:rPr lang="ru-RU" dirty="0" smtClean="0">
                <a:solidFill>
                  <a:schemeClr val="accent2"/>
                </a:solidFill>
              </a:rPr>
              <a:t>. Туринская Слобода, 2021 г.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Таблица </a:t>
            </a:r>
            <a:r>
              <a:rPr lang="ru-RU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Горбова</a:t>
            </a: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29" t="11308" r="38323" b="16372"/>
          <a:stretch/>
        </p:blipFill>
        <p:spPr>
          <a:xfrm>
            <a:off x="3750039" y="1280157"/>
            <a:ext cx="4716628" cy="4732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5133" y="6087533"/>
            <a:ext cx="309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Время фиксируется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783" y="141316"/>
            <a:ext cx="10178322" cy="14921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Алфавит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downloader.disk.yandex.ru/preview/cf8e3826b526f03a4accef6c531c2d8b7374d4937ab2e09faa6e485cfec0b00b/605cfd60/OpaKtfb-Q5ys6Z-QNIEah4g_4_bsjeo2gmPBJgwrgWpRUhAqE9zxAp5kN_8Oqd_XUxCk7gKEyaytp6gDf_RT0w%3D%3D?uid=0&amp;filename=abcd.png&amp;disposition=inline&amp;hash=&amp;limit=0&amp;content_type=image%2Fpng&amp;owner_uid=0&amp;tknv=v2&amp;size=1865x9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46" y="339874"/>
            <a:ext cx="6795890" cy="566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8163" y="1177001"/>
            <a:ext cx="2915770" cy="7481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Ваша задача — произносить верхнюю букву а на нижнюю букву реагировать поднятием руки (П — Правой, Л — Левой, В или О — Вместе Обе руки).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0158" y="2279561"/>
            <a:ext cx="3529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Рекомендации: Выберите </a:t>
            </a:r>
            <a:r>
              <a:rPr lang="ru-RU" sz="1600" dirty="0"/>
              <a:t>наиболее удобную для вас скорость Алфавита. Начинайте с 2 секунд. </a:t>
            </a:r>
            <a:r>
              <a:rPr lang="ru-RU" sz="1600" dirty="0" smtClean="0"/>
              <a:t>Произносить </a:t>
            </a:r>
            <a:r>
              <a:rPr lang="ru-RU" sz="1600" dirty="0"/>
              <a:t>буквы нужно обязательно вслух. Избегайте ненужных напряжений — старайтесь оставаться расслабленными и напрягайте только те мышцы, которые нужны для движений. Можно танцевать. Я рекомендую включать ВСЕГДА одну и ту же музыку. Тогда в дальнейшем, для входа в состояние </a:t>
            </a:r>
            <a:r>
              <a:rPr lang="ru-RU" sz="1600" dirty="0" err="1"/>
              <a:t>сверх-высокой</a:t>
            </a:r>
            <a:r>
              <a:rPr lang="ru-RU" sz="1600" dirty="0"/>
              <a:t> продуктивности — будет достаточно включить ИМЕННО ЭТУ МУЗЫКУ.</a:t>
            </a:r>
          </a:p>
        </p:txBody>
      </p:sp>
    </p:spTree>
    <p:extLst>
      <p:ext uri="{BB962C8B-B14F-4D97-AF65-F5344CB8AC3E}">
        <p14:creationId xmlns:p14="http://schemas.microsoft.com/office/powerpoint/2010/main" val="66181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АЛФАВИТ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071" t="26598" r="31103" b="14424"/>
          <a:stretch/>
        </p:blipFill>
        <p:spPr>
          <a:xfrm>
            <a:off x="4870715" y="890236"/>
            <a:ext cx="5934659" cy="58205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4805" y="2549501"/>
            <a:ext cx="2721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Ваша задача — произносить верхнюю букву а на </a:t>
            </a:r>
            <a:r>
              <a:rPr lang="ru-RU" dirty="0" smtClean="0"/>
              <a:t>среднюю </a:t>
            </a:r>
            <a:r>
              <a:rPr lang="ru-RU" dirty="0"/>
              <a:t>букву реагировать поднятием руки (П — Правой, Л — Левой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На нижнюю букву топаем соответствующей ногой  </a:t>
            </a:r>
            <a:r>
              <a:rPr lang="ru-RU" dirty="0"/>
              <a:t>О — Вместе Обе </a:t>
            </a:r>
            <a:r>
              <a:rPr lang="ru-RU" dirty="0" smtClean="0"/>
              <a:t>ноги, П-правая, Л-левая нога).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624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струп тест</a:t>
            </a:r>
          </a:p>
        </p:txBody>
      </p:sp>
      <p:pic>
        <p:nvPicPr>
          <p:cNvPr id="5" name="Picture 2" descr="https://downloader.disk.yandex.ru/preview/669bf692e8c8fcc1df7de31b1b48cf3aa477e6969590b538c8cfa4c3819975fe/605cfc81/1FoT9gk9wG_oGTgsA2YIvRk_r5tl2r2CEjhahQJVNO8u736V3Nki3sa9SjVXoPZ1kixdTMJ54XKu6nSJv886wA%3D%3D?uid=0&amp;filename=9.jpg&amp;disposition=inline&amp;hash=&amp;limit=0&amp;content_type=image%2Fjpeg&amp;owner_uid=0&amp;tknv=v2&amp;size=1865x93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02" y="1294327"/>
            <a:ext cx="7057623" cy="529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99300" y="1378255"/>
            <a:ext cx="2936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Цель:</a:t>
            </a:r>
            <a:r>
              <a:rPr lang="ru-RU" dirty="0"/>
              <a:t> развитие концентрации внимания, мышления </a:t>
            </a:r>
            <a:r>
              <a:rPr lang="ru-RU" b="1" dirty="0"/>
              <a:t>Оборудование: </a:t>
            </a:r>
            <a:r>
              <a:rPr lang="ru-RU" dirty="0"/>
              <a:t>карта слов, секундомер, карандаш </a:t>
            </a:r>
          </a:p>
        </p:txBody>
      </p:sp>
    </p:spTree>
    <p:extLst>
      <p:ext uri="{BB962C8B-B14F-4D97-AF65-F5344CB8AC3E}">
        <p14:creationId xmlns:p14="http://schemas.microsoft.com/office/powerpoint/2010/main" val="3791824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ownloader.disk.yandex.ru/preview/fc3cf1946e2716a1400bd23da594048f6b69ad084d806f963773edb6a3112540/605cfc81/tWpBZATkaSO8g1ojj2LxmDGvKYmi2zkgE7nhBG7RGVtkxSsIgXAm5UCGv1Vs0Vg9Hz1en49f48gZWFsjzJMJeg%3D%3D?uid=0&amp;filename=%D0%A6%D0%92%D0%95%D0%A2%D0%90%205.jpg&amp;disposition=inline&amp;hash=&amp;limit=0&amp;content_type=image%2Fjpeg&amp;owner_uid=0&amp;tknv=v2&amp;size=1865x93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2"/>
            <a:ext cx="10981113" cy="684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75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Зеркальное рисование</a:t>
            </a:r>
            <a:r>
              <a:rPr lang="ru-RU" dirty="0">
                <a:solidFill>
                  <a:schemeClr val="tx2">
                    <a:lumMod val="50000"/>
                    <a:lumOff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66" y="1091567"/>
            <a:ext cx="5816699" cy="410804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6535" t="39218" r="35132" b="25226"/>
          <a:stretch/>
        </p:blipFill>
        <p:spPr>
          <a:xfrm>
            <a:off x="906265" y="1436545"/>
            <a:ext cx="4842291" cy="3418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0462" y="5383368"/>
            <a:ext cx="10560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Для этого упражнения понадобится лист бумаги и два карандаша, или маркера. Начните рисовать двумя руками одновременно одинаковые рисунки. Для начала можно попробовать изобразить простые фигуры, а затем перейти к более сложным наброскам. </a:t>
            </a:r>
            <a:r>
              <a:rPr lang="ru-RU" b="1" dirty="0"/>
              <a:t>Это задействует как правое, так и левое полушарие, что в свою очередь приводит к гармоничному развитию и синхронной работе мозга.</a:t>
            </a:r>
          </a:p>
        </p:txBody>
      </p:sp>
    </p:spTree>
    <p:extLst>
      <p:ext uri="{BB962C8B-B14F-4D97-AF65-F5344CB8AC3E}">
        <p14:creationId xmlns:p14="http://schemas.microsoft.com/office/powerpoint/2010/main" val="4284897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Безотрывное производство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8551" y="1128451"/>
            <a:ext cx="10178322" cy="3593591"/>
          </a:xfrm>
        </p:spPr>
        <p:txBody>
          <a:bodyPr/>
          <a:lstStyle/>
          <a:p>
            <a:r>
              <a:rPr lang="ru-RU" dirty="0"/>
              <a:t>Нарисуй без отрыва руки барашка, осьминога и телефон. Сначала одной рукой, потом другой.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1250" t="16469" r="28388" b="10197"/>
          <a:stretch/>
        </p:blipFill>
        <p:spPr>
          <a:xfrm>
            <a:off x="4483017" y="1620981"/>
            <a:ext cx="4603613" cy="47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15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Игры на развитие воображения и фантазии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6931" y="2315710"/>
            <a:ext cx="97674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dirty="0"/>
              <a:t>В</a:t>
            </a:r>
            <a:r>
              <a:rPr lang="ru-RU" dirty="0" smtClean="0"/>
              <a:t>се </a:t>
            </a:r>
            <a:r>
              <a:rPr lang="ru-RU" dirty="0"/>
              <a:t>что вы делаете, все </a:t>
            </a:r>
            <a:r>
              <a:rPr lang="ru-RU" dirty="0" smtClean="0"/>
              <a:t>правильно!</a:t>
            </a:r>
            <a:endParaRPr lang="ru-RU" dirty="0"/>
          </a:p>
          <a:p>
            <a:r>
              <a:rPr lang="ru-RU" dirty="0" smtClean="0"/>
              <a:t>2. </a:t>
            </a:r>
            <a:r>
              <a:rPr lang="ru-RU" dirty="0"/>
              <a:t>Н</a:t>
            </a:r>
            <a:r>
              <a:rPr lang="ru-RU" dirty="0" smtClean="0"/>
              <a:t>ельзя критиковать.</a:t>
            </a:r>
          </a:p>
          <a:p>
            <a:r>
              <a:rPr lang="ru-RU" dirty="0" smtClean="0"/>
              <a:t>Задания </a:t>
            </a:r>
            <a:r>
              <a:rPr lang="ru-RU" dirty="0"/>
              <a:t>имеют множество решений. Выполняйте так, как понимаете.</a:t>
            </a:r>
          </a:p>
          <a:p>
            <a:r>
              <a:rPr lang="ru-RU" dirty="0"/>
              <a:t>Мы все живем в разных условиях, мы по – разному думаем, делаем дела, так пусть это</a:t>
            </a:r>
          </a:p>
          <a:p>
            <a:r>
              <a:rPr lang="ru-RU" dirty="0"/>
              <a:t>разнообразие усилится!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745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Моя ладошка сокровищница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0066" y="1938271"/>
            <a:ext cx="2045313" cy="35935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Обведи </a:t>
            </a:r>
            <a:r>
              <a:rPr lang="ru-RU" dirty="0"/>
              <a:t>свою правую ладошку левой рукой. Теперь это твоя сокровищница с драгоценностями.</a:t>
            </a:r>
          </a:p>
          <a:p>
            <a:pPr marL="0" indent="0">
              <a:buNone/>
            </a:pPr>
            <a:r>
              <a:rPr lang="ru-RU" dirty="0"/>
              <a:t>Нарисуй, что у тебя есть в сокровищнице на отпечатке руки левой рукой.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1265" y="1521229"/>
            <a:ext cx="6168043" cy="502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43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Аргументы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495" t="20342" r="29122" b="22238"/>
          <a:stretch/>
        </p:blipFill>
        <p:spPr>
          <a:xfrm>
            <a:off x="4862945" y="1342298"/>
            <a:ext cx="6192981" cy="5211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1678" y="1342298"/>
            <a:ext cx="32371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Выбери из столбцов по одному значению. Получи фразу и напиши варианты, что это может быть</a:t>
            </a:r>
          </a:p>
          <a:p>
            <a:pPr algn="just"/>
            <a:r>
              <a:rPr lang="ru-RU" b="1" u="sng" dirty="0" smtClean="0"/>
              <a:t>Пример</a:t>
            </a:r>
            <a:r>
              <a:rPr lang="ru-RU" b="1" u="sng" dirty="0"/>
              <a:t>:</a:t>
            </a:r>
          </a:p>
          <a:p>
            <a:pPr algn="just"/>
            <a:r>
              <a:rPr lang="ru-RU" i="1" dirty="0"/>
              <a:t>1 принцип, зачем потерять звезду из карамели.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78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9926" y="2286144"/>
            <a:ext cx="10196945" cy="1113761"/>
          </a:xfrm>
        </p:spPr>
        <p:txBody>
          <a:bodyPr/>
          <a:lstStyle/>
          <a:p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Brain-fitness</a:t>
            </a:r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ru-RU" dirty="0"/>
          </a:p>
        </p:txBody>
      </p:sp>
      <p:pic>
        <p:nvPicPr>
          <p:cNvPr id="5" name="Picture 2" descr="https://yt3.ggpht.com/a/AATXAJxuqeREsN6SV6UCsIG_lFRfby-fQhTbhIlxeCu9Sw=s900-c-k-c0xffffffff-no-rj-m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316" b="65895" l="23158" r="7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91" t="21526" r="21389" b="34569"/>
          <a:stretch/>
        </p:blipFill>
        <p:spPr bwMode="auto">
          <a:xfrm>
            <a:off x="5643465" y="4538750"/>
            <a:ext cx="1084302" cy="86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554304" y="264019"/>
            <a:ext cx="10178322" cy="90795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мастер –класса: познакомить с методикой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брейн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-фитнес» направленной на  развитие умственных способностей головного мозга, скорости восприятия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C00000"/>
                </a:solidFill>
              </a:rPr>
              <a:t>Суперспособности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6245" y="1330039"/>
            <a:ext cx="10178322" cy="108896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Что будет, если одним животным дать физические особенности других?</a:t>
            </a:r>
            <a:br>
              <a:rPr lang="ru-RU" dirty="0"/>
            </a:br>
            <a:r>
              <a:rPr lang="ru-RU" dirty="0"/>
              <a:t>Получи 10 животных методом синтеза, придумай им </a:t>
            </a:r>
            <a:r>
              <a:rPr lang="ru-RU" dirty="0" err="1"/>
              <a:t>сверхспособность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1804" t="27448" r="32315" b="14281"/>
          <a:stretch/>
        </p:blipFill>
        <p:spPr>
          <a:xfrm>
            <a:off x="3599411" y="2176954"/>
            <a:ext cx="5124027" cy="468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86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Квест</a:t>
            </a:r>
            <a:r>
              <a:rPr lang="ru-RU" dirty="0" smtClean="0">
                <a:solidFill>
                  <a:srgbClr val="C00000"/>
                </a:solidFill>
              </a:rPr>
              <a:t>-игры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90" t="26367" r="30972" b="31770"/>
          <a:stretch/>
        </p:blipFill>
        <p:spPr>
          <a:xfrm>
            <a:off x="1102390" y="2103118"/>
            <a:ext cx="5533929" cy="3616037"/>
          </a:xfrm>
          <a:prstGeom prst="rect">
            <a:avLst/>
          </a:prstGeom>
        </p:spPr>
      </p:pic>
      <p:pic>
        <p:nvPicPr>
          <p:cNvPr id="9" name="Объект 7"/>
          <p:cNvPicPr>
            <a:picLocks noChangeAspect="1"/>
          </p:cNvPicPr>
          <p:nvPr/>
        </p:nvPicPr>
        <p:blipFill rotWithShape="1">
          <a:blip r:embed="rId3"/>
          <a:srcRect l="32210" t="31224" r="32013" b="17893"/>
          <a:stretch/>
        </p:blipFill>
        <p:spPr>
          <a:xfrm>
            <a:off x="6719104" y="2103118"/>
            <a:ext cx="4520044" cy="3616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8349" y="1172846"/>
            <a:ext cx="938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Что такое </a:t>
            </a:r>
            <a:r>
              <a:rPr lang="ru-RU" b="1" dirty="0" err="1" smtClean="0"/>
              <a:t>квест</a:t>
            </a:r>
            <a:r>
              <a:rPr lang="ru-RU" dirty="0" smtClean="0"/>
              <a:t> – это командная </a:t>
            </a:r>
            <a:r>
              <a:rPr lang="ru-RU" dirty="0"/>
              <a:t>игра, которая имеет определённый сюжет</a:t>
            </a:r>
          </a:p>
        </p:txBody>
      </p:sp>
    </p:spTree>
    <p:extLst>
      <p:ext uri="{BB962C8B-B14F-4D97-AF65-F5344CB8AC3E}">
        <p14:creationId xmlns:p14="http://schemas.microsoft.com/office/powerpoint/2010/main" val="3574361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0010" y="354170"/>
            <a:ext cx="10178322" cy="359359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Вывод: </a:t>
            </a:r>
            <a:endParaRPr lang="ru-RU" sz="11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1200" dirty="0" smtClean="0"/>
              <a:t>- </a:t>
            </a:r>
            <a:r>
              <a:rPr lang="ru-RU" sz="112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Брейн</a:t>
            </a:r>
            <a:r>
              <a:rPr lang="ru-RU" sz="1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-фитнес </a:t>
            </a:r>
            <a:r>
              <a:rPr lang="ru-RU" sz="1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помогает детям более эффективно понимать, </a:t>
            </a:r>
            <a:r>
              <a:rPr lang="ru-RU" sz="1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усваивать информацию.</a:t>
            </a:r>
            <a:r>
              <a:rPr lang="ru-RU" sz="1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Усиливает </a:t>
            </a:r>
            <a:r>
              <a:rPr lang="ru-RU" sz="1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эффект развития познавательных процессов. </a:t>
            </a:r>
            <a:endParaRPr lang="ru-RU" sz="112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 БФ </a:t>
            </a:r>
            <a:r>
              <a:rPr lang="ru-RU" sz="1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помогает разнообразить </a:t>
            </a:r>
            <a:r>
              <a:rPr lang="ru-RU" sz="1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занятия, </a:t>
            </a:r>
            <a:r>
              <a:rPr lang="ru-RU" sz="1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тем </a:t>
            </a:r>
            <a:r>
              <a:rPr lang="ru-RU" sz="1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самым повышает </a:t>
            </a:r>
            <a:r>
              <a:rPr lang="ru-RU" sz="1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интерес к курсу и удерживает его. Если мы не будем</a:t>
            </a:r>
          </a:p>
          <a:p>
            <a:pPr marL="0" indent="0" algn="just">
              <a:buNone/>
            </a:pPr>
            <a:r>
              <a:rPr lang="ru-RU" sz="1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видоизменять, усложнять, обновлять наши занятия положительный </a:t>
            </a:r>
            <a:r>
              <a:rPr lang="ru-RU" sz="1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эффект существенно </a:t>
            </a:r>
            <a:r>
              <a:rPr lang="ru-RU" sz="1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снизится.</a:t>
            </a:r>
          </a:p>
          <a:p>
            <a:pPr marL="0" indent="0" algn="just">
              <a:buNone/>
            </a:pPr>
            <a:r>
              <a:rPr lang="ru-RU" sz="1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 Благодаря </a:t>
            </a:r>
            <a:r>
              <a:rPr lang="ru-RU" sz="1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смене деятельности во время занятия дети не устают.</a:t>
            </a:r>
          </a:p>
          <a:p>
            <a:pPr marL="0" indent="0" algn="just">
              <a:buNone/>
            </a:pPr>
            <a:r>
              <a:rPr lang="ru-RU" sz="1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- Рассмотренные </a:t>
            </a:r>
            <a:r>
              <a:rPr lang="ru-RU" sz="1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методики по </a:t>
            </a:r>
            <a:r>
              <a:rPr lang="ru-RU" sz="1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брейн</a:t>
            </a:r>
            <a:r>
              <a:rPr lang="ru-RU" sz="1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-фитнесу можно использовать не </a:t>
            </a:r>
            <a:r>
              <a:rPr lang="ru-RU" sz="1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только в </a:t>
            </a:r>
            <a:r>
              <a:rPr lang="ru-RU" sz="1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ментальной арифметике, но и на других курсах.</a:t>
            </a:r>
          </a:p>
          <a:p>
            <a:pPr marL="0" indent="0">
              <a:buNone/>
            </a:pPr>
            <a:r>
              <a:rPr lang="ru-RU" sz="11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</a:t>
            </a:r>
            <a:endParaRPr lang="ru-RU" sz="1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314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6072" y="727657"/>
            <a:ext cx="10178322" cy="359359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9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Желаем вам успехов в освоении методик </a:t>
            </a:r>
            <a:r>
              <a:rPr lang="ru-RU" sz="9600" b="1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брейн</a:t>
            </a:r>
            <a:r>
              <a:rPr lang="ru-RU" sz="9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-фитнеса!</a:t>
            </a:r>
            <a:endParaRPr lang="ru-RU" sz="96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ru-RU" sz="4800" b="1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86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Благодарю за внимание!</a:t>
            </a:r>
            <a:endParaRPr lang="ru-RU" sz="86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47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040" y="0"/>
            <a:ext cx="10789920" cy="1921054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sz="2400" b="1" dirty="0" smtClean="0">
                <a:ln/>
                <a:solidFill>
                  <a:srgbClr val="C00000"/>
                </a:solidFill>
              </a:rPr>
              <a:t>     </a:t>
            </a:r>
            <a:r>
              <a:rPr lang="ru-RU" sz="2400" b="1" u="sng" dirty="0" err="1" smtClean="0">
                <a:ln/>
                <a:solidFill>
                  <a:srgbClr val="C00000"/>
                </a:solidFill>
              </a:rPr>
              <a:t>Brain</a:t>
            </a:r>
            <a:r>
              <a:rPr lang="ru-RU" sz="2400" b="1" dirty="0" smtClean="0">
                <a:ln/>
                <a:solidFill>
                  <a:srgbClr val="C00000"/>
                </a:solidFill>
              </a:rPr>
              <a:t> </a:t>
            </a:r>
            <a:r>
              <a:rPr lang="ru-RU" sz="2400" b="1" dirty="0">
                <a:ln/>
                <a:solidFill>
                  <a:srgbClr val="C00000"/>
                </a:solidFill>
              </a:rPr>
              <a:t>– головной </a:t>
            </a:r>
            <a:r>
              <a:rPr lang="ru-RU" sz="2400" b="1" dirty="0" smtClean="0">
                <a:ln/>
                <a:solidFill>
                  <a:srgbClr val="C00000"/>
                </a:solidFill>
              </a:rPr>
              <a:t>мозг ;</a:t>
            </a:r>
          </a:p>
          <a:p>
            <a:pPr marL="0" indent="0">
              <a:buNone/>
            </a:pPr>
            <a:r>
              <a:rPr lang="ru-RU" sz="2400" b="1" dirty="0" smtClean="0">
                <a:ln/>
                <a:solidFill>
                  <a:srgbClr val="C00000"/>
                </a:solidFill>
              </a:rPr>
              <a:t>     </a:t>
            </a:r>
            <a:r>
              <a:rPr lang="ru-RU" sz="2400" b="1" u="sng" dirty="0" err="1" smtClean="0">
                <a:ln/>
                <a:solidFill>
                  <a:srgbClr val="C00000"/>
                </a:solidFill>
              </a:rPr>
              <a:t>fitness</a:t>
            </a:r>
            <a:r>
              <a:rPr lang="ru-RU" sz="2400" b="1" u="sng" dirty="0" smtClean="0">
                <a:ln/>
                <a:solidFill>
                  <a:srgbClr val="C00000"/>
                </a:solidFill>
              </a:rPr>
              <a:t> </a:t>
            </a:r>
            <a:r>
              <a:rPr lang="ru-RU" sz="2400" b="1" dirty="0">
                <a:ln/>
                <a:solidFill>
                  <a:srgbClr val="C00000"/>
                </a:solidFill>
              </a:rPr>
              <a:t>– быть в хорошем состоянии</a:t>
            </a:r>
            <a:r>
              <a:rPr lang="ru-RU" sz="2400" b="1" dirty="0" smtClean="0">
                <a:ln/>
                <a:solidFill>
                  <a:srgbClr val="C0000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2400" b="1" dirty="0" smtClean="0">
                <a:ln/>
                <a:solidFill>
                  <a:srgbClr val="C00000"/>
                </a:solidFill>
              </a:rPr>
              <a:t>     быть здоровым</a:t>
            </a:r>
            <a:endParaRPr lang="ru-RU" sz="2400" b="1" dirty="0">
              <a:ln/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09914873"/>
              </p:ext>
            </p:extLst>
          </p:nvPr>
        </p:nvGraphicFramePr>
        <p:xfrm>
          <a:off x="2951018" y="773084"/>
          <a:ext cx="6301047" cy="4793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носка со стрелкой вверх 7"/>
          <p:cNvSpPr/>
          <p:nvPr/>
        </p:nvSpPr>
        <p:spPr>
          <a:xfrm>
            <a:off x="2768135" y="5566588"/>
            <a:ext cx="6801657" cy="1216597"/>
          </a:xfrm>
          <a:prstGeom prst="up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Преимущества </a:t>
            </a:r>
            <a:r>
              <a:rPr lang="ru-RU" sz="3200" dirty="0" err="1" smtClean="0">
                <a:solidFill>
                  <a:srgbClr val="002060"/>
                </a:solidFill>
              </a:rPr>
              <a:t>брейн</a:t>
            </a:r>
            <a:r>
              <a:rPr lang="ru-RU" sz="3200" dirty="0" smtClean="0">
                <a:solidFill>
                  <a:srgbClr val="002060"/>
                </a:solidFill>
              </a:rPr>
              <a:t>-фитнеса: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Picture 2" descr="https://yt3.ggpht.com/a/AATXAJxuqeREsN6SV6UCsIG_lFRfby-fQhTbhIlxeCu9Sw=s900-c-k-c0xffffffff-no-rj-m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316" b="65895" l="23158" r="781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91" t="21526" r="21389" b="34569"/>
          <a:stretch/>
        </p:blipFill>
        <p:spPr bwMode="auto">
          <a:xfrm>
            <a:off x="9425023" y="117231"/>
            <a:ext cx="1772004" cy="141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Профессия </a:t>
            </a:r>
            <a:r>
              <a:rPr lang="en-US" dirty="0" smtClean="0">
                <a:solidFill>
                  <a:srgbClr val="C00000"/>
                </a:solidFill>
              </a:rPr>
              <a:t>XXI </a:t>
            </a:r>
            <a:r>
              <a:rPr lang="ru-RU" dirty="0" smtClean="0">
                <a:solidFill>
                  <a:srgbClr val="C00000"/>
                </a:solidFill>
              </a:rPr>
              <a:t>века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89" t="13646" r="20318" b="18355"/>
          <a:stretch/>
        </p:blipFill>
        <p:spPr>
          <a:xfrm>
            <a:off x="1401307" y="1363287"/>
            <a:ext cx="8945116" cy="52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9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229" y="274319"/>
            <a:ext cx="9426632" cy="839586"/>
          </a:xfrm>
        </p:spPr>
        <p:txBody>
          <a:bodyPr/>
          <a:lstStyle/>
          <a:p>
            <a:r>
              <a:rPr lang="ru-RU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Кинезиологическая</a:t>
            </a:r>
            <a:r>
              <a:rPr lang="ru-RU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гимнастика</a:t>
            </a:r>
            <a:endParaRPr lang="ru-RU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6739" y="1113905"/>
            <a:ext cx="10577333" cy="4836134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 err="1">
                <a:solidFill>
                  <a:schemeClr val="accent3">
                    <a:lumMod val="50000"/>
                  </a:schemeClr>
                </a:solidFill>
              </a:rPr>
              <a:t>Кинезиологи</a:t>
            </a:r>
            <a:r>
              <a:rPr lang="ru-RU" sz="2900" dirty="0" err="1">
                <a:solidFill>
                  <a:schemeClr val="accent3">
                    <a:lumMod val="50000"/>
                  </a:schemeClr>
                </a:solidFill>
              </a:rPr>
              <a:t>я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 – это наука, изучающая движение человека во всех 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его направлениях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2900" b="1" dirty="0" err="1">
                <a:solidFill>
                  <a:schemeClr val="accent3">
                    <a:lumMod val="50000"/>
                  </a:schemeClr>
                </a:solidFill>
              </a:rPr>
              <a:t>Кинезиологическая</a:t>
            </a: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 гимнастика 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- это 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ряд определенных 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двигательных упражнений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   способствующих формированию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нейронных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связей, улучшающих 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межполушарное 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  взаимодействие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Цель КГ 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– это синхронизация работы полушарий мозга, развитие 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памяти, внимания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, мышления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2900" u="sng" dirty="0" smtClean="0">
                <a:hlinkClick r:id="rId2"/>
              </a:rPr>
              <a:t> </a:t>
            </a:r>
            <a:r>
              <a:rPr lang="ru-RU" sz="2900" u="sng" dirty="0">
                <a:hlinkClick r:id="rId2"/>
              </a:rPr>
              <a:t>https://vk.com/video-143946570_456239067</a:t>
            </a:r>
            <a:endParaRPr lang="ru-RU" sz="2900" dirty="0"/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Рекомендация: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выполнять </a:t>
            </a:r>
            <a:r>
              <a:rPr lang="ru-RU" dirty="0"/>
              <a:t>КГ </a:t>
            </a:r>
            <a:r>
              <a:rPr lang="ru-RU" dirty="0" smtClean="0"/>
              <a:t>в </a:t>
            </a:r>
            <a:r>
              <a:rPr lang="ru-RU" dirty="0"/>
              <a:t>начале урока.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КГ </a:t>
            </a:r>
            <a:r>
              <a:rPr lang="ru-RU" dirty="0"/>
              <a:t>требует точности </a:t>
            </a:r>
            <a:r>
              <a:rPr lang="ru-RU" dirty="0" smtClean="0"/>
              <a:t>выполнения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движения и приемов.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КГ необходимо выполнять 1-2 минуты  </a:t>
            </a:r>
            <a:r>
              <a:rPr lang="ru-RU" dirty="0" smtClean="0"/>
              <a:t>каждое </a:t>
            </a:r>
            <a:r>
              <a:rPr lang="ru-RU" dirty="0"/>
              <a:t>занятие.</a:t>
            </a:r>
          </a:p>
          <a:p>
            <a:endParaRPr lang="ru-RU" dirty="0"/>
          </a:p>
        </p:txBody>
      </p:sp>
      <p:pic>
        <p:nvPicPr>
          <p:cNvPr id="1026" name="Picture 2" descr="Дети выполняют кинезиологическую гимнастик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95" y="3403143"/>
            <a:ext cx="4954385" cy="3368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338" y="324198"/>
            <a:ext cx="10947861" cy="359359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Игры на</a:t>
            </a:r>
            <a:r>
              <a:rPr lang="ru-RU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развитие</a:t>
            </a:r>
            <a:r>
              <a:rPr lang="ru-RU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памяти, внимания, логики, усидчивости</a:t>
            </a:r>
            <a:r>
              <a:rPr lang="ru-RU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концентрации, </a:t>
            </a:r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мышления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«Снежный ком»</a:t>
            </a:r>
            <a:r>
              <a:rPr lang="ru-RU" sz="3600" b="1" dirty="0"/>
              <a:t> </a:t>
            </a: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Варианты игры: </a:t>
            </a:r>
          </a:p>
          <a:p>
            <a:pPr marL="0" indent="0">
              <a:buNone/>
            </a:pPr>
            <a:r>
              <a:rPr lang="ru-RU" sz="3600" b="1" dirty="0" smtClean="0"/>
              <a:t>- «Знакомство»:</a:t>
            </a:r>
          </a:p>
          <a:p>
            <a:pPr marL="0" indent="0">
              <a:buNone/>
            </a:pPr>
            <a:r>
              <a:rPr lang="ru-RU" sz="3600" b="1" dirty="0" smtClean="0"/>
              <a:t>- Игра </a:t>
            </a:r>
            <a:r>
              <a:rPr lang="ru-RU" sz="3600" b="1" dirty="0"/>
              <a:t>снежный ком с флеш картами или цифрами.</a:t>
            </a:r>
            <a:endParaRPr lang="ru-RU" sz="3600" dirty="0"/>
          </a:p>
          <a:p>
            <a:r>
              <a:rPr lang="ru-RU" sz="3600" dirty="0"/>
              <a:t> </a:t>
            </a:r>
          </a:p>
          <a:p>
            <a:pPr marL="742950" indent="-742950">
              <a:buFont typeface="+mj-lt"/>
              <a:buAutoNum type="arabicPeriod"/>
            </a:pPr>
            <a:endParaRPr lang="ru-RU" sz="36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sz="3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9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6831" t="32623" r="21909" b="14895"/>
          <a:stretch/>
        </p:blipFill>
        <p:spPr bwMode="auto">
          <a:xfrm>
            <a:off x="1120463" y="412125"/>
            <a:ext cx="10341734" cy="5988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315" y="524052"/>
            <a:ext cx="10178322" cy="14921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«Муха»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2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Лабиринт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01776" y="1128451"/>
            <a:ext cx="10178322" cy="23031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Необходимо </a:t>
            </a:r>
            <a:r>
              <a:rPr lang="ru-RU" dirty="0"/>
              <a:t>найти правильный путь взглядом. Ребенок должен взглядом вести по линиям. Обратите внимание, что бы ребенок останавливался на перекрестках и искал путь. Дальше, дойдя до цели, уже обводим найденный путь карандашом. </a:t>
            </a:r>
          </a:p>
          <a:p>
            <a:r>
              <a:rPr lang="ru-RU" dirty="0"/>
              <a:t>Цель: развитие логики, обучение анализировать, развитие внимания, целеустремленность, концентрацию внимания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0417" t="28930" r="38009" b="35350"/>
          <a:stretch/>
        </p:blipFill>
        <p:spPr>
          <a:xfrm>
            <a:off x="3919450" y="2999384"/>
            <a:ext cx="3945467" cy="36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7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2166" y="266007"/>
            <a:ext cx="10178322" cy="1492132"/>
          </a:xfrm>
        </p:spPr>
        <p:txBody>
          <a:bodyPr/>
          <a:lstStyle/>
          <a:p>
            <a:r>
              <a:rPr lang="ru-RU" dirty="0"/>
              <a:t>Таблицы </a:t>
            </a:r>
            <a:r>
              <a:rPr lang="ru-RU" dirty="0" err="1"/>
              <a:t>Шульте</a:t>
            </a:r>
            <a:endParaRPr lang="ru-RU" dirty="0"/>
          </a:p>
        </p:txBody>
      </p:sp>
      <p:pic>
        <p:nvPicPr>
          <p:cNvPr id="2050" name="Picture 2" descr="https://linzopedia.ru/wp-content/uploads/2015/11/%D0%A2%D0%B0%D0%B1%D0%BB%D0%B8%D1%86%D0%B0-%D0%A8%D1%83%D0%BB%D1%8C%D1%82%D0%B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1139818"/>
            <a:ext cx="7281333" cy="541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2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1240</TotalTime>
  <Words>751</Words>
  <Application>Microsoft Office PowerPoint</Application>
  <PresentationFormat>Произвольный</PresentationFormat>
  <Paragraphs>89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Badge</vt:lpstr>
      <vt:lpstr> </vt:lpstr>
      <vt:lpstr>Brain-fitness </vt:lpstr>
      <vt:lpstr>Презентация PowerPoint</vt:lpstr>
      <vt:lpstr>Профессия XXI века</vt:lpstr>
      <vt:lpstr>Кинезиологическая гимнастика</vt:lpstr>
      <vt:lpstr>Презентация PowerPoint</vt:lpstr>
      <vt:lpstr>«Муха»</vt:lpstr>
      <vt:lpstr>Лабиринт  </vt:lpstr>
      <vt:lpstr>Таблицы Шульте</vt:lpstr>
      <vt:lpstr>Таблица Горбова</vt:lpstr>
      <vt:lpstr>Алфавит</vt:lpstr>
      <vt:lpstr>АЛФАВИТ</vt:lpstr>
      <vt:lpstr>струп тест</vt:lpstr>
      <vt:lpstr>Презентация PowerPoint</vt:lpstr>
      <vt:lpstr>Зеркальное рисование </vt:lpstr>
      <vt:lpstr>Безотрывное производство</vt:lpstr>
      <vt:lpstr>Игры на развитие воображения и фантазии</vt:lpstr>
      <vt:lpstr>Моя ладошка сокровищница</vt:lpstr>
      <vt:lpstr>Аргументы</vt:lpstr>
      <vt:lpstr>Суперспособности </vt:lpstr>
      <vt:lpstr>Квест-игры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Пользователь Windows</dc:creator>
  <cp:lastModifiedBy>Пользователь</cp:lastModifiedBy>
  <cp:revision>36</cp:revision>
  <dcterms:created xsi:type="dcterms:W3CDTF">2021-03-23T16:53:13Z</dcterms:created>
  <dcterms:modified xsi:type="dcterms:W3CDTF">2021-03-30T06:16:37Z</dcterms:modified>
</cp:coreProperties>
</file>