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23" r:id="rId3"/>
    <p:sldId id="325" r:id="rId4"/>
    <p:sldId id="326" r:id="rId5"/>
    <p:sldId id="327" r:id="rId6"/>
    <p:sldId id="328" r:id="rId7"/>
    <p:sldId id="32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3"/>
    <a:srgbClr val="4472C4"/>
    <a:srgbClr val="DF640F"/>
    <a:srgbClr val="F4D884"/>
    <a:srgbClr val="F869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988" autoAdjust="0"/>
  </p:normalViewPr>
  <p:slideViewPr>
    <p:cSldViewPr snapToGrid="0">
      <p:cViewPr>
        <p:scale>
          <a:sx n="72" d="100"/>
          <a:sy n="72" d="100"/>
        </p:scale>
        <p:origin x="-6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C462E-95A8-4F92-9E53-26B4FC36F798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A50F3-23D9-4D02-9EAD-5AABBA9A27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01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A50F3-23D9-4D02-9EAD-5AABBA9A2708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849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10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070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015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121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5809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20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3771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118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28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09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77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9AB70-8F6C-4CD1-9924-98FDC89B5B93}" type="datetimeFigureOut">
              <a:rPr lang="ru-RU" smtClean="0"/>
              <a:t>13.11.2022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E4083-9EE6-4A20-92FE-6FF07BAE32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858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9921" y="-17234"/>
            <a:ext cx="12192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69843" y="4042530"/>
            <a:ext cx="922351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2800" b="1" i="1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8690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«Отчетный </a:t>
            </a:r>
            <a:r>
              <a:rPr lang="ru-RU" sz="2800" b="1" i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8690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концерт </a:t>
            </a:r>
            <a:r>
              <a:rPr lang="ru-RU" sz="2800" b="1" i="1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8690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как </a:t>
            </a:r>
            <a:r>
              <a:rPr lang="ru-RU" sz="2800" b="1" i="1" dirty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8690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форма подведения итогов промежуточной аттестации </a:t>
            </a:r>
            <a:r>
              <a:rPr lang="ru-RU" sz="2800" b="1" i="1" dirty="0" smtClean="0">
                <a:ln w="19050">
                  <a:solidFill>
                    <a:schemeClr val="accent2"/>
                  </a:solidFill>
                  <a:prstDash val="solid"/>
                </a:ln>
                <a:solidFill>
                  <a:srgbClr val="F8690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обучающихся»</a:t>
            </a:r>
            <a:endParaRPr lang="ru-RU" sz="2800" b="1" i="1" dirty="0">
              <a:ln w="19050">
                <a:solidFill>
                  <a:schemeClr val="accent2"/>
                </a:solidFill>
                <a:prstDash val="solid"/>
              </a:ln>
              <a:solidFill>
                <a:srgbClr val="F8690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911886" y="5260880"/>
            <a:ext cx="6096000" cy="80021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i="1" dirty="0" smtClean="0">
                <a:ln w="22225">
                  <a:solidFill>
                    <a:srgbClr val="DF640F"/>
                  </a:solidFill>
                  <a:prstDash val="solid"/>
                </a:ln>
                <a:solidFill>
                  <a:srgbClr val="DF64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 дополнительного образования</a:t>
            </a:r>
            <a:endParaRPr lang="ru-RU" sz="1400" i="1" dirty="0" smtClean="0">
              <a:ln w="22225">
                <a:solidFill>
                  <a:srgbClr val="DF640F"/>
                </a:solidFill>
                <a:prstDash val="solid"/>
              </a:ln>
              <a:solidFill>
                <a:srgbClr val="DF640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spcAft>
                <a:spcPts val="0"/>
              </a:spcAft>
            </a:pPr>
            <a:r>
              <a:rPr lang="ru-RU" sz="2800" i="1" dirty="0" smtClean="0">
                <a:ln w="22225">
                  <a:solidFill>
                    <a:srgbClr val="DF640F"/>
                  </a:solidFill>
                  <a:prstDash val="solid"/>
                </a:ln>
                <a:solidFill>
                  <a:srgbClr val="DF640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Молчанова Анна Витальевна</a:t>
            </a:r>
            <a:endParaRPr lang="ru-RU" sz="2800" i="1" dirty="0">
              <a:ln w="22225">
                <a:solidFill>
                  <a:srgbClr val="DF640F"/>
                </a:solidFill>
                <a:prstDash val="solid"/>
              </a:ln>
              <a:solidFill>
                <a:srgbClr val="DF640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38200" y="3080956"/>
            <a:ext cx="92744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Муниципальное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автономное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учреждение дополнительного образования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"Центр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детского творчества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"Эльдорадо"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47365" y="6332935"/>
            <a:ext cx="3257430" cy="4633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0215" algn="ctr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Туринская 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Слобода 2022 г.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2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9113" y="1179443"/>
            <a:ext cx="906448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/>
              <a:t>Цель мероприятия: </a:t>
            </a:r>
            <a:r>
              <a:rPr lang="ru-RU" sz="2800" dirty="0"/>
              <a:t>выявить уровень освоения образовательной программы учащимися всех возрастных групп, предоставить достижения воспитанников за определенный  промежуток времени</a:t>
            </a:r>
          </a:p>
          <a:p>
            <a:r>
              <a:rPr lang="ru-RU" sz="2800" b="1" dirty="0"/>
              <a:t>Задачи:</a:t>
            </a:r>
            <a:endParaRPr lang="ru-RU" sz="2800" dirty="0"/>
          </a:p>
          <a:p>
            <a:r>
              <a:rPr lang="ru-RU" sz="2800" b="1" dirty="0"/>
              <a:t>Предметные</a:t>
            </a:r>
            <a:r>
              <a:rPr lang="ru-RU" sz="2800" dirty="0"/>
              <a:t>– сформировать навыки исполнения в сценическом пространстве.</a:t>
            </a:r>
          </a:p>
          <a:p>
            <a:r>
              <a:rPr lang="ru-RU" sz="2800" b="1" dirty="0" err="1"/>
              <a:t>Метапредметные</a:t>
            </a:r>
            <a:r>
              <a:rPr lang="ru-RU" sz="2800" dirty="0"/>
              <a:t>– развить навыки правильного исполнения концертных номеров, артистичности.</a:t>
            </a:r>
          </a:p>
          <a:p>
            <a:r>
              <a:rPr lang="ru-RU" sz="2800" b="1" dirty="0"/>
              <a:t>Личностные </a:t>
            </a:r>
            <a:r>
              <a:rPr lang="ru-RU" sz="2800" dirty="0"/>
              <a:t>– умение взаимодействовать детям между собой, воспитание единого дружного коллектива.</a:t>
            </a:r>
          </a:p>
        </p:txBody>
      </p:sp>
    </p:spTree>
    <p:extLst>
      <p:ext uri="{BB962C8B-B14F-4D97-AF65-F5344CB8AC3E}">
        <p14:creationId xmlns:p14="http://schemas.microsoft.com/office/powerpoint/2010/main" val="26522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43270" y="1105286"/>
            <a:ext cx="870667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/>
              <a:t>Этапы подготовки и проведения отчётного концерта:</a:t>
            </a:r>
            <a:endParaRPr lang="ru-RU" sz="4000" dirty="0"/>
          </a:p>
          <a:p>
            <a:pPr lvl="0"/>
            <a:endParaRPr lang="ru-RU" sz="3600" b="1" i="1" u="sng" dirty="0" smtClean="0"/>
          </a:p>
          <a:p>
            <a:pPr lvl="0"/>
            <a:r>
              <a:rPr lang="ru-RU" sz="3600" b="1" i="1" dirty="0" smtClean="0"/>
              <a:t>1. </a:t>
            </a:r>
            <a:r>
              <a:rPr lang="ru-RU" sz="3600" b="1" i="1" u="sng" dirty="0" smtClean="0"/>
              <a:t>Организационный</a:t>
            </a:r>
            <a:r>
              <a:rPr lang="ru-RU" sz="3600" b="1" i="1" dirty="0" smtClean="0"/>
              <a:t> </a:t>
            </a:r>
            <a:r>
              <a:rPr lang="ru-RU" sz="3600" dirty="0"/>
              <a:t>- предварительная работа</a:t>
            </a:r>
          </a:p>
          <a:p>
            <a:pPr lvl="0"/>
            <a:r>
              <a:rPr lang="ru-RU" sz="3600" b="1" i="1" dirty="0" smtClean="0"/>
              <a:t>2. </a:t>
            </a:r>
            <a:r>
              <a:rPr lang="ru-RU" sz="3600" b="1" i="1" u="sng" dirty="0" smtClean="0"/>
              <a:t>Основной</a:t>
            </a:r>
            <a:r>
              <a:rPr lang="ru-RU" sz="3600" b="1" i="1" dirty="0" smtClean="0"/>
              <a:t> </a:t>
            </a:r>
            <a:r>
              <a:rPr lang="ru-RU" sz="3600" dirty="0"/>
              <a:t>- проведение отчетного концерта</a:t>
            </a:r>
          </a:p>
          <a:p>
            <a:pPr lvl="0"/>
            <a:r>
              <a:rPr lang="ru-RU" sz="3600" b="1" i="1" dirty="0" smtClean="0"/>
              <a:t>3. </a:t>
            </a:r>
            <a:r>
              <a:rPr lang="ru-RU" sz="3600" b="1" i="1" u="sng" dirty="0" smtClean="0"/>
              <a:t>Заключительный</a:t>
            </a:r>
            <a:r>
              <a:rPr lang="ru-RU" sz="3600" b="1" i="1" dirty="0" smtClean="0"/>
              <a:t> </a:t>
            </a:r>
            <a:r>
              <a:rPr lang="ru-RU" sz="3600" dirty="0"/>
              <a:t>- подведение итогов</a:t>
            </a:r>
          </a:p>
        </p:txBody>
      </p:sp>
    </p:spTree>
    <p:extLst>
      <p:ext uri="{BB962C8B-B14F-4D97-AF65-F5344CB8AC3E}">
        <p14:creationId xmlns:p14="http://schemas.microsoft.com/office/powerpoint/2010/main" val="29090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01148" y="530087"/>
            <a:ext cx="974034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1.Кадровое обеспечение:</a:t>
            </a:r>
            <a:endParaRPr lang="ru-RU" sz="2400" dirty="0"/>
          </a:p>
          <a:p>
            <a:r>
              <a:rPr lang="ru-RU" sz="2400" dirty="0"/>
              <a:t>– ведущий или ведущие;</a:t>
            </a:r>
          </a:p>
          <a:p>
            <a:r>
              <a:rPr lang="ru-RU" sz="2400" dirty="0"/>
              <a:t>– участники (учащиеся </a:t>
            </a:r>
            <a:r>
              <a:rPr lang="ru-RU" sz="2400" dirty="0" err="1"/>
              <a:t>д.о</a:t>
            </a:r>
            <a:r>
              <a:rPr lang="ru-RU" sz="2400" dirty="0"/>
              <a:t> «Эстрадный вокал»);</a:t>
            </a:r>
          </a:p>
          <a:p>
            <a:r>
              <a:rPr lang="ru-RU" sz="2400" dirty="0"/>
              <a:t>– приглашенные гости (родители, друзья учащихся, знакомые);</a:t>
            </a:r>
          </a:p>
          <a:p>
            <a:r>
              <a:rPr lang="ru-RU" sz="2400" dirty="0"/>
              <a:t>– администрация и педагоги образовательного учреждения;</a:t>
            </a:r>
          </a:p>
          <a:p>
            <a:r>
              <a:rPr lang="ru-RU" sz="2400" dirty="0"/>
              <a:t>– видео-оператор.</a:t>
            </a:r>
          </a:p>
          <a:p>
            <a:r>
              <a:rPr lang="ru-RU" sz="2400" b="1" dirty="0"/>
              <a:t>2.Материально- техническое обеспечение:</a:t>
            </a:r>
            <a:endParaRPr lang="ru-RU" sz="2400" dirty="0"/>
          </a:p>
          <a:p>
            <a:r>
              <a:rPr lang="ru-RU" sz="2400" dirty="0"/>
              <a:t>– Актовый зал </a:t>
            </a:r>
          </a:p>
          <a:p>
            <a:r>
              <a:rPr lang="ru-RU" sz="2400" dirty="0"/>
              <a:t>– Шары для украшения сцены</a:t>
            </a:r>
          </a:p>
          <a:p>
            <a:r>
              <a:rPr lang="ru-RU" sz="2400" dirty="0"/>
              <a:t>– Микрофоны для ведущих и гостей</a:t>
            </a:r>
          </a:p>
          <a:p>
            <a:r>
              <a:rPr lang="ru-RU" sz="2400" dirty="0"/>
              <a:t>– Слайд проектор, проекционный экран, компьютер</a:t>
            </a:r>
          </a:p>
          <a:p>
            <a:r>
              <a:rPr lang="ru-RU" sz="2400" dirty="0"/>
              <a:t>– Музыкальное оборудование для озвучки концерта</a:t>
            </a:r>
          </a:p>
          <a:p>
            <a:r>
              <a:rPr lang="ru-RU" sz="2400" dirty="0"/>
              <a:t>– Световое оборудование</a:t>
            </a:r>
          </a:p>
          <a:p>
            <a:r>
              <a:rPr lang="ru-RU" sz="2400" dirty="0"/>
              <a:t>– USB диск с записями фонограмм аудио заставок и песен</a:t>
            </a:r>
          </a:p>
          <a:p>
            <a:r>
              <a:rPr lang="ru-RU" sz="2400" dirty="0"/>
              <a:t>– Реквизиты и концертные костюмы</a:t>
            </a:r>
          </a:p>
          <a:p>
            <a:r>
              <a:rPr lang="ru-RU" sz="2400" dirty="0"/>
              <a:t>– Грамоты для родителей и учащихся</a:t>
            </a:r>
          </a:p>
        </p:txBody>
      </p:sp>
    </p:spTree>
    <p:extLst>
      <p:ext uri="{BB962C8B-B14F-4D97-AF65-F5344CB8AC3E}">
        <p14:creationId xmlns:p14="http://schemas.microsoft.com/office/powerpoint/2010/main" val="2909073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08383" y="612844"/>
            <a:ext cx="98596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Подготовительная работа к отчетному концерту:</a:t>
            </a:r>
            <a:endParaRPr lang="ru-RU" sz="2400" dirty="0"/>
          </a:p>
          <a:p>
            <a:r>
              <a:rPr lang="ru-RU" sz="2400" dirty="0"/>
              <a:t>1.Разработка сценария и выбор песенных  композиций.</a:t>
            </a:r>
          </a:p>
          <a:p>
            <a:r>
              <a:rPr lang="ru-RU" sz="2400" dirty="0"/>
              <a:t>2. Репетиционная работа на сцене актового зала.</a:t>
            </a:r>
          </a:p>
          <a:p>
            <a:r>
              <a:rPr lang="ru-RU" sz="2400" dirty="0"/>
              <a:t>3. Выбор ведущих концерта и репетиция с ними.</a:t>
            </a:r>
          </a:p>
          <a:p>
            <a:r>
              <a:rPr lang="ru-RU" sz="2400" dirty="0"/>
              <a:t>4. Подготовка видеоклипов и музыкального сопровождения.</a:t>
            </a:r>
          </a:p>
          <a:p>
            <a:r>
              <a:rPr lang="ru-RU" sz="2400" dirty="0"/>
              <a:t>5. Формирование группы помощников, обеспечивающих порядок за кулисами.</a:t>
            </a:r>
          </a:p>
          <a:p>
            <a:r>
              <a:rPr lang="ru-RU" sz="2400" dirty="0"/>
              <a:t>6. Проведение инструктажа с выступающими по поведению во время концерта.</a:t>
            </a:r>
          </a:p>
          <a:p>
            <a:r>
              <a:rPr lang="ru-RU" sz="2400" dirty="0"/>
              <a:t>7. Подготовка грамот обучающимся, благодарственных писем родителям, принимающим активное участие в жизни коллектива.</a:t>
            </a:r>
          </a:p>
          <a:p>
            <a:r>
              <a:rPr lang="ru-RU" sz="2400" dirty="0"/>
              <a:t>8. За день до мероприятия провести сводную генеральную репетицию отчетного концерта.</a:t>
            </a:r>
          </a:p>
          <a:p>
            <a:r>
              <a:rPr lang="ru-RU" sz="2400" dirty="0"/>
              <a:t>9. За несколько дней до концерта учащимся выдаются пригласительные билеты для родителей и почётных гостей.</a:t>
            </a:r>
          </a:p>
        </p:txBody>
      </p:sp>
    </p:spTree>
    <p:extLst>
      <p:ext uri="{BB962C8B-B14F-4D97-AF65-F5344CB8AC3E}">
        <p14:creationId xmlns:p14="http://schemas.microsoft.com/office/powerpoint/2010/main" val="12117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003639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3670" y="1338470"/>
            <a:ext cx="960782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/>
              <a:t>В чём могут помочь родители: </a:t>
            </a:r>
            <a:endParaRPr lang="ru-RU" sz="3200" dirty="0"/>
          </a:p>
          <a:p>
            <a:r>
              <a:rPr lang="ru-RU" sz="3200" dirty="0"/>
              <a:t>- оформление сцены актового зала в соответствии с тематикой концерта;</a:t>
            </a:r>
          </a:p>
          <a:p>
            <a:r>
              <a:rPr lang="ru-RU" sz="3200" dirty="0"/>
              <a:t>- подготовка костюмов к выступлениям; </a:t>
            </a:r>
          </a:p>
          <a:p>
            <a:r>
              <a:rPr lang="ru-RU" sz="3200" dirty="0"/>
              <a:t>- организация фото- и видеосъемки;</a:t>
            </a:r>
          </a:p>
          <a:p>
            <a:r>
              <a:rPr lang="ru-RU" sz="3200" dirty="0"/>
              <a:t>- организация чаепития после концерта как форма поощрения учащихся.</a:t>
            </a:r>
          </a:p>
        </p:txBody>
      </p:sp>
    </p:spTree>
    <p:extLst>
      <p:ext uri="{BB962C8B-B14F-4D97-AF65-F5344CB8AC3E}">
        <p14:creationId xmlns:p14="http://schemas.microsoft.com/office/powerpoint/2010/main" val="3706902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46758"/>
          </a:xfrm>
        </p:spPr>
      </p:pic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12192000" cy="6858001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78055" y="2967335"/>
            <a:ext cx="7035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0558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</TotalTime>
  <Words>364</Words>
  <Application>Microsoft Office PowerPoint</Application>
  <PresentationFormat>Произвольный</PresentationFormat>
  <Paragraphs>49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Student_1</dc:creator>
  <cp:lastModifiedBy>Morro</cp:lastModifiedBy>
  <cp:revision>150</cp:revision>
  <dcterms:created xsi:type="dcterms:W3CDTF">2017-11-07T09:40:30Z</dcterms:created>
  <dcterms:modified xsi:type="dcterms:W3CDTF">2022-11-13T16:20:29Z</dcterms:modified>
</cp:coreProperties>
</file>