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67D"/>
    <a:srgbClr val="FE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355-B232-4C2B-A199-B5114B121E7E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71A-DF6C-44FE-AF3F-C100C6F1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355-B232-4C2B-A199-B5114B121E7E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71A-DF6C-44FE-AF3F-C100C6F1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1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355-B232-4C2B-A199-B5114B121E7E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71A-DF6C-44FE-AF3F-C100C6F1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2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355-B232-4C2B-A199-B5114B121E7E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71A-DF6C-44FE-AF3F-C100C6F1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7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355-B232-4C2B-A199-B5114B121E7E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71A-DF6C-44FE-AF3F-C100C6F1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0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355-B232-4C2B-A199-B5114B121E7E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71A-DF6C-44FE-AF3F-C100C6F1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1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355-B232-4C2B-A199-B5114B121E7E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71A-DF6C-44FE-AF3F-C100C6F1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7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355-B232-4C2B-A199-B5114B121E7E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71A-DF6C-44FE-AF3F-C100C6F1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0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355-B232-4C2B-A199-B5114B121E7E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71A-DF6C-44FE-AF3F-C100C6F1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8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355-B232-4C2B-A199-B5114B121E7E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71A-DF6C-44FE-AF3F-C100C6F1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1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355-B232-4C2B-A199-B5114B121E7E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71A-DF6C-44FE-AF3F-C100C6F1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9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C355-B232-4C2B-A199-B5114B121E7E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7771A-DF6C-44FE-AF3F-C100C6F1E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7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16" y="2513106"/>
            <a:ext cx="6857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Bahnschrift Light Condensed" panose="020B0502040204020203" pitchFamily="34" charset="0"/>
              </a:rPr>
              <a:t>Проектное задание как форма аттестации </a:t>
            </a:r>
            <a:endParaRPr lang="ru-RU" sz="3600" b="1" dirty="0" smtClean="0">
              <a:latin typeface="Bahnschrift Light Condensed" panose="020B0502040204020203" pitchFamily="34" charset="0"/>
            </a:endParaRPr>
          </a:p>
          <a:p>
            <a:pPr algn="ctr"/>
            <a:r>
              <a:rPr lang="ru-RU" sz="3600" b="1" dirty="0">
                <a:latin typeface="Bahnschrift Light Condensed" panose="020B0502040204020203" pitchFamily="34" charset="0"/>
              </a:rPr>
              <a:t>д</a:t>
            </a:r>
            <a:r>
              <a:rPr lang="ru-RU" sz="3600" b="1" dirty="0" smtClean="0">
                <a:latin typeface="Bahnschrift Light Condensed" panose="020B0502040204020203" pitchFamily="34" charset="0"/>
              </a:rPr>
              <a:t>ля начинающих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34807" y="1191280"/>
            <a:ext cx="7191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Муниципальное автономное учреждение дополнительного образования «Центр детского творчества «Эльдорадо»</a:t>
            </a:r>
            <a:endParaRPr lang="ru-RU" sz="1400" i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8577" y="5143500"/>
            <a:ext cx="3252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Bahnschrift Light Condensed" panose="020B0502040204020203" pitchFamily="34" charset="0"/>
              </a:rPr>
              <a:t>Докладчик: Мухина А.А., </a:t>
            </a:r>
          </a:p>
          <a:p>
            <a:pPr algn="r"/>
            <a:r>
              <a:rPr lang="ru-RU" dirty="0" smtClean="0">
                <a:latin typeface="Bahnschrift Light Condensed" panose="020B0502040204020203" pitchFamily="34" charset="0"/>
              </a:rPr>
              <a:t>педагог дополнительного образования </a:t>
            </a:r>
          </a:p>
          <a:p>
            <a:endParaRPr lang="ru-RU" dirty="0"/>
          </a:p>
        </p:txBody>
      </p:sp>
      <p:pic>
        <p:nvPicPr>
          <p:cNvPr id="9" name="Picture 2" descr="https://i.pinimg.com/originals/15/31/6d/15316d13a30bc4f4cde1bf32536ecf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33" y="3629157"/>
            <a:ext cx="2196652" cy="2196653"/>
          </a:xfrm>
          <a:prstGeom prst="ellipse">
            <a:avLst/>
          </a:prstGeom>
          <a:noFill/>
          <a:ln w="57150">
            <a:solidFill>
              <a:srgbClr val="B886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8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1177" y="1162735"/>
            <a:ext cx="909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Bahnschrift Light Condensed" panose="020B0502040204020203" pitchFamily="34" charset="0"/>
              </a:rPr>
              <a:t>Проектное задание как форма аттестации </a:t>
            </a:r>
            <a:r>
              <a:rPr lang="ru-RU" i="1" dirty="0" smtClean="0">
                <a:latin typeface="Bahnschrift Light Condensed" panose="020B0502040204020203" pitchFamily="34" charset="0"/>
              </a:rPr>
              <a:t> учащихся </a:t>
            </a:r>
            <a:r>
              <a:rPr lang="ru-RU" i="1" dirty="0">
                <a:latin typeface="Bahnschrift Light Condensed" panose="020B0502040204020203" pitchFamily="34" charset="0"/>
              </a:rPr>
              <a:t>первого года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0425" y="2145241"/>
            <a:ext cx="7477125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Проектное задание –</a:t>
            </a:r>
            <a:r>
              <a:rPr lang="ru-RU" sz="2400" b="1" dirty="0">
                <a:solidFill>
                  <a:schemeClr val="bg1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набор заданий, стимулирующих систему детских действий, направленных на получение еще никогда не существовавшего в практике ребенка результата. </a:t>
            </a:r>
            <a:endParaRPr lang="ru-RU" sz="2400" b="1" dirty="0" smtClean="0">
              <a:solidFill>
                <a:schemeClr val="bg1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chemeClr val="bg1"/>
              </a:solidFill>
              <a:effectLst/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24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Проектное задание </a:t>
            </a:r>
            <a:r>
              <a:rPr lang="ru-RU" sz="2400" b="1" i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- </a:t>
            </a:r>
            <a:r>
              <a:rPr lang="ru-RU" sz="24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маленький </a:t>
            </a:r>
            <a:r>
              <a:rPr lang="ru-RU" sz="24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учебный проект, </a:t>
            </a:r>
            <a:r>
              <a:rPr lang="ru-RU" sz="24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выполняемый обучающимися </a:t>
            </a:r>
            <a:r>
              <a:rPr lang="ru-RU" sz="24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в рамках изучения дополнительной общеобразовательной программы «Магия моды» (модуль «Школа шитья</a:t>
            </a:r>
            <a:r>
              <a:rPr lang="ru-RU" sz="24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») </a:t>
            </a:r>
            <a:r>
              <a:rPr lang="ru-RU" sz="24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с целью продемонстрировать свои достижения.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chemeClr val="bg1"/>
              </a:solidFill>
              <a:effectLst/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6000" l="10000" r="90000">
                        <a14:foregroundMark x1="52500" y1="19000" x2="52333" y2="31333"/>
                        <a14:foregroundMark x1="55500" y1="90667" x2="52667" y2="91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81125" y="12452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2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2965" y="1554911"/>
            <a:ext cx="7379677" cy="41626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B886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ПОДГОТОВКИ И ВЫПОЛНЕНИЯ ПРОЕКТНОГО ЗАДАНИЯ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rgbClr val="B886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u="sng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проектной деятельности</a:t>
            </a:r>
            <a:r>
              <a:rPr lang="ru-RU" b="1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подбор и изготовление инвентаря, инструментария, определение индивидуальных заданий для выбора обучающимися, подготовка памяток для обучающихся, сертификатов, разработка критериев оценки проектной деятельности;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u="sng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проектного задания</a:t>
            </a:r>
            <a:r>
              <a:rPr lang="ru-RU" b="1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разъяснения обучающимся правил выполнения проектного задания и требований в его разработке и защите;</a:t>
            </a:r>
            <a:r>
              <a:rPr lang="ru-RU" b="1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непосредственная работа над заданием;</a:t>
            </a:r>
            <a:r>
              <a:rPr lang="ru-RU" b="1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проекта;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u="sng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r>
              <a:rPr lang="ru-RU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обсуждение итогов с обучающимися, вручение сертификатов авторам проектов, освещение в СМИ (на сайте учреждения).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3" b="90000" l="10000" r="90000">
                        <a14:foregroundMark x1="43167" y1="16833" x2="42833" y2="31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80746" y="1554911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2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6754" y="1655167"/>
            <a:ext cx="9038492" cy="2833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B886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проектного задания: «Мой первый созданный образ»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создать образ по одному из предложенных стилей: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спортивный стиль;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вечерний наряд;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школьная форма;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отдыха и развлечений;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домашний стиль;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деловой стиль.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167" y1="17167" x2="55833" y2="30500"/>
                        <a14:foregroundMark x1="32833" y1="59667" x2="35333" y2="57833"/>
                        <a14:foregroundMark x1="29000" y1="56500" x2="32833" y2="55833"/>
                        <a14:foregroundMark x1="46500" y1="66500" x2="50000" y2="63167"/>
                        <a14:foregroundMark x1="69833" y1="66000" x2="66333" y2="56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0439" y="925183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009446"/>
              </p:ext>
            </p:extLst>
          </p:nvPr>
        </p:nvGraphicFramePr>
        <p:xfrm>
          <a:off x="295566" y="406853"/>
          <a:ext cx="10422216" cy="6157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9257">
                  <a:extLst>
                    <a:ext uri="{9D8B030D-6E8A-4147-A177-3AD203B41FA5}">
                      <a16:colId xmlns:a16="http://schemas.microsoft.com/office/drawing/2014/main" val="497405186"/>
                    </a:ext>
                  </a:extLst>
                </a:gridCol>
                <a:gridCol w="5792959">
                  <a:extLst>
                    <a:ext uri="{9D8B030D-6E8A-4147-A177-3AD203B41FA5}">
                      <a16:colId xmlns:a16="http://schemas.microsoft.com/office/drawing/2014/main" val="3382014798"/>
                    </a:ext>
                  </a:extLst>
                </a:gridCol>
              </a:tblGrid>
              <a:tr h="263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rgbClr val="B886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Тема ДООП (обучающие задачи)</a:t>
                      </a:r>
                      <a:endParaRPr lang="ru-RU" sz="1600" b="1" dirty="0">
                        <a:ln>
                          <a:solidFill>
                            <a:srgbClr val="B8867D"/>
                          </a:solidFill>
                        </a:ln>
                        <a:solidFill>
                          <a:srgbClr val="B8867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rgbClr val="B886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обучающихся</a:t>
                      </a:r>
                      <a:endParaRPr lang="ru-RU" sz="1600" b="1" dirty="0">
                        <a:ln>
                          <a:solidFill>
                            <a:srgbClr val="B8867D"/>
                          </a:solidFill>
                        </a:ln>
                        <a:solidFill>
                          <a:srgbClr val="B8867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16946"/>
                  </a:ext>
                </a:extLst>
              </a:tr>
              <a:tr h="263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техники </a:t>
                      </a:r>
                      <a:r>
                        <a:rPr lang="ru-RU" sz="1600" b="0" dirty="0" smtClean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безопасности.</a:t>
                      </a:r>
                      <a:endParaRPr lang="ru-RU" sz="1600" b="0" dirty="0">
                        <a:ln>
                          <a:solidFill>
                            <a:srgbClr val="B8867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Выполняют правил ТБ при работе. </a:t>
                      </a:r>
                      <a:endParaRPr lang="ru-RU" sz="1600" b="0">
                        <a:ln>
                          <a:solidFill>
                            <a:srgbClr val="B8867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883209"/>
                  </a:ext>
                </a:extLst>
              </a:tr>
              <a:tr h="263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женской </a:t>
                      </a:r>
                      <a:r>
                        <a:rPr lang="ru-RU" sz="1600" b="0" dirty="0" smtClean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одежды.</a:t>
                      </a:r>
                      <a:endParaRPr lang="ru-RU" sz="1600" b="0" dirty="0">
                        <a:ln>
                          <a:solidFill>
                            <a:srgbClr val="B8867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Создают подбирают стиль наряда</a:t>
                      </a:r>
                      <a:endParaRPr lang="ru-RU" sz="1600" b="0">
                        <a:ln>
                          <a:solidFill>
                            <a:srgbClr val="B8867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25549"/>
                  </a:ext>
                </a:extLst>
              </a:tr>
              <a:tr h="263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Инструменты и </a:t>
                      </a:r>
                      <a:r>
                        <a:rPr lang="ru-RU" sz="1600" b="0" dirty="0" smtClean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материалы.</a:t>
                      </a:r>
                      <a:endParaRPr lang="ru-RU" sz="1600" b="0" dirty="0">
                        <a:ln>
                          <a:solidFill>
                            <a:srgbClr val="B8867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Подбирают инструменты, материалы</a:t>
                      </a:r>
                      <a:endParaRPr lang="ru-RU" sz="1600" b="0">
                        <a:ln>
                          <a:solidFill>
                            <a:srgbClr val="B8867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06260"/>
                  </a:ext>
                </a:extLst>
              </a:tr>
              <a:tr h="334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</a:t>
                      </a:r>
                      <a:r>
                        <a:rPr lang="ru-RU" sz="1600" b="0" dirty="0" smtClean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фасона.</a:t>
                      </a:r>
                      <a:endParaRPr lang="ru-RU" sz="1600" b="0" dirty="0">
                        <a:ln>
                          <a:solidFill>
                            <a:srgbClr val="B8867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Подбираю фасон наряда по выбранному стилю</a:t>
                      </a:r>
                      <a:endParaRPr lang="ru-RU" sz="1600" b="0">
                        <a:ln>
                          <a:solidFill>
                            <a:srgbClr val="B8867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28705"/>
                  </a:ext>
                </a:extLst>
              </a:tr>
              <a:tr h="334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эскиза </a:t>
                      </a: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будущего </a:t>
                      </a:r>
                      <a:r>
                        <a:rPr lang="ru-RU" sz="1600" b="0" dirty="0" smtClean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костюма.</a:t>
                      </a:r>
                      <a:endParaRPr lang="ru-RU" sz="1600" b="0" dirty="0">
                        <a:ln>
                          <a:solidFill>
                            <a:srgbClr val="B8867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Разрабатывают эскиз и согласовывают с педагогом</a:t>
                      </a:r>
                      <a:endParaRPr lang="ru-RU" sz="1600" b="0">
                        <a:ln>
                          <a:solidFill>
                            <a:srgbClr val="B8867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377140"/>
                  </a:ext>
                </a:extLst>
              </a:tr>
              <a:tr h="334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ручных стежков, выполнение образцов</a:t>
                      </a:r>
                      <a:endParaRPr lang="ru-RU" sz="1600" b="0" dirty="0">
                        <a:ln>
                          <a:solidFill>
                            <a:srgbClr val="B8867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Подбирают ткань и шьют изделия</a:t>
                      </a:r>
                      <a:endParaRPr lang="ru-RU" sz="1600" b="0" dirty="0">
                        <a:ln>
                          <a:solidFill>
                            <a:srgbClr val="B8867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88646"/>
                  </a:ext>
                </a:extLst>
              </a:tr>
              <a:tr h="334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фурнитуры. Правила пришивания и </a:t>
                      </a:r>
                      <a:r>
                        <a:rPr lang="ru-RU" sz="1600" b="0" dirty="0" smtClean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подбора.</a:t>
                      </a:r>
                      <a:endParaRPr lang="ru-RU" sz="1600" b="0" dirty="0">
                        <a:ln>
                          <a:solidFill>
                            <a:srgbClr val="B8867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Украшают наряд с помощью фурнитуры</a:t>
                      </a:r>
                      <a:endParaRPr lang="ru-RU" sz="1600" b="0" dirty="0">
                        <a:ln>
                          <a:solidFill>
                            <a:srgbClr val="B8867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05870"/>
                  </a:ext>
                </a:extLst>
              </a:tr>
              <a:tr h="334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тканях и нитках их </a:t>
                      </a:r>
                      <a:r>
                        <a:rPr lang="ru-RU" sz="1600" b="0" dirty="0" smtClean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свойствах.</a:t>
                      </a:r>
                      <a:endParaRPr lang="ru-RU" sz="1600" b="0" dirty="0">
                        <a:ln>
                          <a:solidFill>
                            <a:srgbClr val="B8867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Представляю «модель» аудитории.</a:t>
                      </a:r>
                      <a:endParaRPr lang="ru-RU" sz="1600" b="0" dirty="0">
                        <a:ln>
                          <a:solidFill>
                            <a:srgbClr val="B8867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975713"/>
                  </a:ext>
                </a:extLst>
              </a:tr>
              <a:tr h="1580128">
                <a:tc gridSpan="2"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rgbClr val="B886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Развивающие задачи</a:t>
                      </a:r>
                      <a:r>
                        <a:rPr lang="ru-RU" sz="1600" b="0" dirty="0" smtClean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rgbClr val="B886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ru-RU" sz="1600" b="0" dirty="0">
                        <a:ln>
                          <a:solidFill>
                            <a:srgbClr val="B8867D"/>
                          </a:solidFill>
                        </a:ln>
                        <a:solidFill>
                          <a:srgbClr val="B886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rgbClr val="B886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развитие художественного вкуса, творческой инициативы, активности, воображения;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rgbClr val="B886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развитие творческих способностей, познавательных процессов: воображения, мышления, памяти, внимания и др.;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rgbClr val="B886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развитие мелкой моторики;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rgbClr val="B886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формирование навыков оценки результатов деятельности;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rgbClr val="B886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формирование чувства прекрасного, потребности в творческом самовыражении.</a:t>
                      </a:r>
                      <a:endParaRPr lang="ru-RU" sz="1600" b="0" dirty="0">
                        <a:ln>
                          <a:solidFill>
                            <a:srgbClr val="B8867D"/>
                          </a:solidFill>
                        </a:ln>
                        <a:solidFill>
                          <a:srgbClr val="B8867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564173"/>
                  </a:ext>
                </a:extLst>
              </a:tr>
              <a:tr h="1316774">
                <a:tc gridSpan="2">
                  <a:txBody>
                    <a:bodyPr/>
                    <a:lstStyle/>
                    <a:p>
                      <a:pPr marL="622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rgbClr val="B886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Воспитательные задачи:</a:t>
                      </a:r>
                      <a:endParaRPr lang="ru-RU" sz="1600" b="1" dirty="0">
                        <a:ln>
                          <a:solidFill>
                            <a:srgbClr val="B8867D"/>
                          </a:solidFill>
                        </a:ln>
                        <a:solidFill>
                          <a:srgbClr val="B886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rgbClr val="B886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выработка способности адекватно оценивать стремления к успешной </a:t>
                      </a:r>
                      <a:r>
                        <a:rPr lang="ru-RU" sz="1600" b="0" dirty="0" err="1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rgbClr val="B886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самопрезентации</a:t>
                      </a: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rgbClr val="B886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своей деятельности;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rgbClr val="B886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развитие культуры речи и поведения в общественных местах, умение общаться и работать в коллективе;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rgbClr val="B886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воспитание трудолюбия, аккуратности, усидчивости, терпению, толерантности;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solidFill>
                              <a:srgbClr val="B8867D"/>
                            </a:solidFill>
                          </a:ln>
                          <a:solidFill>
                            <a:srgbClr val="B886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развитие творческой личности с эстетическим видением мира.</a:t>
                      </a:r>
                      <a:endParaRPr lang="ru-RU" sz="1600" b="0" dirty="0">
                        <a:ln>
                          <a:solidFill>
                            <a:srgbClr val="B8867D"/>
                          </a:solidFill>
                        </a:ln>
                        <a:solidFill>
                          <a:srgbClr val="B8867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76408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3667" l="10000" r="90000">
                        <a14:foregroundMark x1="47000" y1="18000" x2="58167" y2="20500"/>
                        <a14:foregroundMark x1="56333" y1="17500" x2="52333" y2="20333"/>
                        <a14:foregroundMark x1="55667" y1="17000" x2="59167" y2="17000"/>
                        <a14:foregroundMark x1="33833" y1="56000" x2="37667" y2="58333"/>
                        <a14:foregroundMark x1="38667" y1="60167" x2="43167" y2="58500"/>
                        <a14:foregroundMark x1="33500" y1="54333" x2="38500" y2="51333"/>
                        <a14:foregroundMark x1="52500" y1="62000" x2="58333" y2="55167"/>
                        <a14:foregroundMark x1="50500" y1="62167" x2="48667" y2="57667"/>
                        <a14:foregroundMark x1="61500" y1="61167" x2="67833" y2="55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0525" y="66675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2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6784" y="1705676"/>
            <a:ext cx="7208808" cy="2726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B886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ПРЕДСТАВЛЕНИЯ МОДЕЛИ:</a:t>
            </a:r>
            <a:endParaRPr lang="ru-RU" sz="2000" b="1" dirty="0" smtClean="0">
              <a:solidFill>
                <a:srgbClr val="B8867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 smtClean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000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автора </a:t>
            </a:r>
            <a:r>
              <a:rPr lang="ru-RU" sz="2000" i="1" dirty="0" smtClean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Название, стиль наряда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чего подойдёт наряд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чего состоит наряд, обосновать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использованы материалы и аксессуары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Опишите последовательность изготовления изделия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solidFill>
                  <a:srgbClr val="2626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Достоинства модели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i.pinimg.com/originals/ab/31/28/ab31280420acd68e45d62ad712a44ce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67" b="95000" l="10000" r="90000">
                        <a14:foregroundMark x1="49333" y1="15167" x2="50500" y2="16833"/>
                        <a14:foregroundMark x1="46667" y1="90000" x2="50333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99" y="836763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0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18" y="571823"/>
            <a:ext cx="9015957" cy="5696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481436" y="314859"/>
            <a:ext cx="3407471" cy="1169551"/>
          </a:xfrm>
          <a:prstGeom prst="rect">
            <a:avLst/>
          </a:prstGeom>
          <a:solidFill>
            <a:srgbClr val="FEEAE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выполнения показателей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0 до 2 баллов: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проявляется,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проявляется частично,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проявляется полностью.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62677"/>
              </p:ext>
            </p:extLst>
          </p:nvPr>
        </p:nvGraphicFramePr>
        <p:xfrm>
          <a:off x="7970791" y="5294805"/>
          <a:ext cx="4065905" cy="11414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05965">
                  <a:extLst>
                    <a:ext uri="{9D8B030D-6E8A-4147-A177-3AD203B41FA5}">
                      <a16:colId xmlns:a16="http://schemas.microsoft.com/office/drawing/2014/main" val="1861691300"/>
                    </a:ext>
                  </a:extLst>
                </a:gridCol>
                <a:gridCol w="2059940">
                  <a:extLst>
                    <a:ext uri="{9D8B030D-6E8A-4147-A177-3AD203B41FA5}">
                      <a16:colId xmlns:a16="http://schemas.microsoft.com/office/drawing/2014/main" val="2086010309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баллов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бальной шкале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6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«3»- высокий уровень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310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14 до 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«2»- средний уровень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398379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и менее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«1»- низкий уровень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45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08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2231" y="2815986"/>
            <a:ext cx="4381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БЛАГОДАРЮ ЗА ВНИМАНИЕ!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1028" name="Picture 4" descr="https://i.pinimg.com/564x/31/1e/35/311e3523544cb5bee8161d8d25667d3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93617" l="4433" r="97695">
                        <a14:foregroundMark x1="25709" y1="26596" x2="31383" y2="26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57" y="3476624"/>
            <a:ext cx="3061117" cy="30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60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517</Words>
  <Application>Microsoft Office PowerPoint</Application>
  <PresentationFormat>Широкоэкранный</PresentationFormat>
  <Paragraphs>74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Bahnschrift Light 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2022-11-09T10:39:24Z</dcterms:created>
  <dcterms:modified xsi:type="dcterms:W3CDTF">2022-11-10T10:41:30Z</dcterms:modified>
</cp:coreProperties>
</file>