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59" r:id="rId5"/>
    <p:sldId id="280" r:id="rId6"/>
    <p:sldId id="282" r:id="rId7"/>
    <p:sldId id="294" r:id="rId8"/>
    <p:sldId id="283" r:id="rId9"/>
    <p:sldId id="281" r:id="rId10"/>
    <p:sldId id="285" r:id="rId11"/>
    <p:sldId id="293" r:id="rId12"/>
    <p:sldId id="286" r:id="rId13"/>
    <p:sldId id="287" r:id="rId14"/>
    <p:sldId id="288" r:id="rId15"/>
    <p:sldId id="289" r:id="rId16"/>
    <p:sldId id="290" r:id="rId17"/>
    <p:sldId id="292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4D6CC7-78D4-491E-B354-75EACAC18B36}">
          <p14:sldIdLst>
            <p14:sldId id="256"/>
            <p14:sldId id="279"/>
            <p14:sldId id="258"/>
            <p14:sldId id="259"/>
            <p14:sldId id="280"/>
            <p14:sldId id="282"/>
            <p14:sldId id="294"/>
            <p14:sldId id="283"/>
            <p14:sldId id="281"/>
            <p14:sldId id="285"/>
            <p14:sldId id="293"/>
            <p14:sldId id="286"/>
            <p14:sldId id="287"/>
            <p14:sldId id="288"/>
            <p14:sldId id="289"/>
            <p14:sldId id="290"/>
            <p14:sldId id="292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2F3284-5762-486D-AE11-103D450C691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62DD6F-A200-412E-AF37-CDD12E3151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Семинар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effectLst/>
              </a:rPr>
              <a:t>«</a:t>
            </a:r>
            <a:r>
              <a:rPr lang="ru-RU" sz="4000" dirty="0">
                <a:effectLst/>
              </a:rPr>
              <a:t>Формирование  УУД через реализацию  дополнительных общеразвивающих  программ в УДО 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Муниципальное казённое учреждение дополнительного образования</a:t>
            </a:r>
          </a:p>
          <a:p>
            <a:pPr algn="ctr"/>
            <a:r>
              <a:rPr lang="ru-RU" sz="2400" dirty="0" smtClean="0"/>
              <a:t> «Центр внешкольной работы» «Эльдорадо»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74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8100"/>
            <a:ext cx="90773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9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126502"/>
              </p:ext>
            </p:extLst>
          </p:nvPr>
        </p:nvGraphicFramePr>
        <p:xfrm>
          <a:off x="457200" y="260648"/>
          <a:ext cx="8229600" cy="6341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6341194">
                <a:tc>
                  <a:txBody>
                    <a:bodyPr/>
                    <a:lstStyle/>
                    <a:p>
                      <a:pPr algn="l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Регулятивные </a:t>
                      </a:r>
                      <a:r>
                        <a:rPr lang="ru-RU" sz="2800" dirty="0">
                          <a:effectLst/>
                        </a:rPr>
                        <a:t>действия </a:t>
                      </a:r>
                      <a:r>
                        <a:rPr lang="ru-RU" sz="2800" u="sng" dirty="0">
                          <a:effectLst/>
                        </a:rPr>
                        <a:t> формируются, когда учитель учит конкретным способам действия</a:t>
                      </a:r>
                      <a:r>
                        <a:rPr lang="ru-RU" sz="2800" dirty="0">
                          <a:effectLst/>
                        </a:rPr>
                        <a:t>: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планировать,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ставить цель,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использовать алгоритм, 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контролировать и корректировать свою деятельность,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"/>
                        <a:tabLst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оценивать правильность выполнения своих действий  и т.д. </a:t>
                      </a:r>
                      <a:r>
                        <a:rPr lang="ru-RU" sz="2800" dirty="0" smtClean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3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4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7, 9, 11, 15, 17, 21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2273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Рассмотрим примеры развития УУД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Вам </a:t>
            </a:r>
            <a:r>
              <a:rPr lang="ru-RU" dirty="0"/>
              <a:t>даны </a:t>
            </a:r>
            <a:r>
              <a:rPr lang="ru-RU" dirty="0" smtClean="0"/>
              <a:t>карточки </a:t>
            </a:r>
            <a:r>
              <a:rPr lang="ru-RU" dirty="0"/>
              <a:t>с заданиями из разных предметов.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пределить </a:t>
            </a:r>
            <a:r>
              <a:rPr lang="ru-RU" dirty="0"/>
              <a:t>какие </a:t>
            </a:r>
            <a:r>
              <a:rPr lang="ru-RU" dirty="0" smtClean="0"/>
              <a:t>виды УУД </a:t>
            </a:r>
            <a:r>
              <a:rPr lang="ru-RU" dirty="0"/>
              <a:t>формируются у учащихся при выполнении данного задания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4888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УУД через реализацию дополнительной общеобразовательной программы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50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33338"/>
            <a:ext cx="90963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7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4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99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Autofit/>
          </a:bodyPr>
          <a:lstStyle/>
          <a:p>
            <a:r>
              <a:rPr lang="en-US" sz="1150" dirty="0" smtClean="0"/>
              <a:t>	</a:t>
            </a:r>
            <a:r>
              <a:rPr lang="ru-RU" sz="2400" b="1" dirty="0" smtClean="0"/>
              <a:t>Список литературы</a:t>
            </a:r>
          </a:p>
          <a:p>
            <a:r>
              <a:rPr lang="ru-RU" sz="2200" b="1" dirty="0" smtClean="0"/>
              <a:t>Планируемые результаты начального общего образования </a:t>
            </a:r>
            <a:r>
              <a:rPr lang="en-US" sz="2200" b="1" dirty="0" smtClean="0"/>
              <a:t>/ (</a:t>
            </a:r>
            <a:r>
              <a:rPr lang="ru-RU" sz="2200" b="1" dirty="0" smtClean="0"/>
              <a:t>Л.Л. Алексеева, С.В. </a:t>
            </a:r>
            <a:r>
              <a:rPr lang="ru-RU" sz="2200" b="1" dirty="0" err="1" smtClean="0"/>
              <a:t>Анащенкова</a:t>
            </a:r>
            <a:r>
              <a:rPr lang="ru-RU" sz="2200" b="1" dirty="0" smtClean="0"/>
              <a:t>, М.З. </a:t>
            </a:r>
            <a:r>
              <a:rPr lang="ru-RU" sz="2200" b="1" dirty="0" err="1" smtClean="0"/>
              <a:t>Биболетова</a:t>
            </a:r>
            <a:r>
              <a:rPr lang="ru-RU" sz="2200" b="1" dirty="0" smtClean="0"/>
              <a:t> и др.</a:t>
            </a:r>
            <a:r>
              <a:rPr lang="en-US" sz="2200" b="1" dirty="0" smtClean="0"/>
              <a:t>)</a:t>
            </a:r>
            <a:r>
              <a:rPr lang="ru-RU" sz="2200" b="1" dirty="0" smtClean="0"/>
              <a:t> под редакцией Г.С. Ковалевой, О.Б. Логиновой. – 3-е изд. – М. Просвещение, 2011. – 120 с. – (Стандарты второго поколения). </a:t>
            </a:r>
            <a:endParaRPr lang="en-US" sz="2200" b="1" dirty="0"/>
          </a:p>
          <a:p>
            <a:r>
              <a:rPr lang="ru-RU" sz="2200" b="1" dirty="0" smtClean="0"/>
              <a:t>Как проектировать универсальные учебные действия в начальной школе. От действия к мысли</a:t>
            </a:r>
            <a:r>
              <a:rPr lang="en-US" sz="2200" b="1" dirty="0" smtClean="0"/>
              <a:t>: </a:t>
            </a:r>
            <a:r>
              <a:rPr lang="ru-RU" sz="2200" b="1" dirty="0" smtClean="0"/>
              <a:t>пособие для учителя </a:t>
            </a:r>
            <a:r>
              <a:rPr lang="en-US" sz="2200" b="1" dirty="0" smtClean="0"/>
              <a:t>/ </a:t>
            </a:r>
            <a:r>
              <a:rPr lang="ru-RU" sz="2200" b="1" dirty="0" smtClean="0"/>
              <a:t>(А.Г. </a:t>
            </a:r>
            <a:r>
              <a:rPr lang="ru-RU" sz="2200" b="1" dirty="0" err="1" smtClean="0"/>
              <a:t>Асмолов</a:t>
            </a:r>
            <a:r>
              <a:rPr lang="ru-RU" sz="2200" b="1" dirty="0" smtClean="0"/>
              <a:t>, Г.В. </a:t>
            </a:r>
            <a:r>
              <a:rPr lang="ru-RU" sz="2200" b="1" dirty="0" err="1" smtClean="0"/>
              <a:t>Бурменская</a:t>
            </a:r>
            <a:r>
              <a:rPr lang="ru-RU" sz="2200" b="1" dirty="0" smtClean="0"/>
              <a:t>, И.А. Володарская и др.) под ред. А.Г. </a:t>
            </a:r>
            <a:r>
              <a:rPr lang="ru-RU" sz="2200" b="1" dirty="0" err="1" smtClean="0"/>
              <a:t>Асмолова</a:t>
            </a:r>
            <a:r>
              <a:rPr lang="ru-RU" sz="2200" b="1" dirty="0" smtClean="0"/>
              <a:t>. – 3-е изд. – М. Просвещение, 2011. – 152 с.</a:t>
            </a:r>
          </a:p>
          <a:p>
            <a:r>
              <a:rPr lang="ru-RU" sz="2200" b="1" dirty="0" smtClean="0"/>
              <a:t>Ежемесячный научно-методический журнал Начальная школа № 5, (Г.П. Сергеева, Требования ФГОС и их реализация в преподавании предмета «музыка»</a:t>
            </a:r>
            <a:r>
              <a:rPr lang="en-US" sz="2200" b="1" dirty="0" smtClean="0"/>
              <a:t>: </a:t>
            </a:r>
            <a:r>
              <a:rPr lang="ru-RU" sz="2200" b="1" smtClean="0"/>
              <a:t>свободный микрофон), 2012.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6149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675104"/>
              </p:ext>
            </p:extLst>
          </p:nvPr>
        </p:nvGraphicFramePr>
        <p:xfrm>
          <a:off x="457200" y="404664"/>
          <a:ext cx="8507288" cy="4101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076"/>
                <a:gridCol w="425421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Проблемные </a:t>
                      </a:r>
                      <a:r>
                        <a:rPr lang="ru-RU" sz="1800" dirty="0">
                          <a:effectLst/>
                        </a:rPr>
                        <a:t>вопросы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Задачи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8173">
                <a:tc>
                  <a:txBody>
                    <a:bodyPr/>
                    <a:lstStyle/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Как </a:t>
                      </a:r>
                      <a:r>
                        <a:rPr lang="ru-RU" sz="1800" dirty="0">
                          <a:effectLst/>
                        </a:rPr>
                        <a:t>разобраться в видах УУД?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Рассмотреть виды УУД, разобраться в их содержании </a:t>
                      </a: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0914">
                <a:tc>
                  <a:txBody>
                    <a:bodyPr/>
                    <a:lstStyle/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должен делать педагог, чтобы развивать эти УУД</a:t>
                      </a:r>
                      <a:r>
                        <a:rPr lang="ru-RU" sz="18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методики применять?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Какими </a:t>
                      </a:r>
                      <a:r>
                        <a:rPr lang="ru-RU" sz="1800" dirty="0">
                          <a:effectLst/>
                        </a:rPr>
                        <a:t>приемами пользоваться</a:t>
                      </a:r>
                      <a:r>
                        <a:rPr lang="ru-RU" sz="18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 построить </a:t>
                      </a:r>
                      <a:r>
                        <a:rPr lang="ru-RU" sz="1800" dirty="0" smtClean="0">
                          <a:effectLst/>
                        </a:rPr>
                        <a:t>занятие </a:t>
                      </a:r>
                      <a:r>
                        <a:rPr lang="ru-RU" sz="1800" dirty="0">
                          <a:effectLst/>
                        </a:rPr>
                        <a:t>с учетом новых требований?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Познакомиться с некоторыми приемами и принципами, способствующими  формированию УУД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 Представить опыт педагогов по использованию приемов, формирующих УУД</a:t>
                      </a:r>
                    </a:p>
                    <a:p>
                      <a:pPr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29046"/>
              </p:ext>
            </p:extLst>
          </p:nvPr>
        </p:nvGraphicFramePr>
        <p:xfrm>
          <a:off x="611560" y="4653136"/>
          <a:ext cx="8229600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744812">
                <a:tc>
                  <a:txBody>
                    <a:bodyPr/>
                    <a:lstStyle/>
                    <a:p>
                      <a:pPr algn="l">
                        <a:lnSpc>
                          <a:spcPts val="1555"/>
                        </a:lnSpc>
                        <a:spcAft>
                          <a:spcPts val="78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78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Исходя </a:t>
                      </a:r>
                      <a:r>
                        <a:rPr lang="ru-RU" sz="1800" dirty="0">
                          <a:effectLst/>
                        </a:rPr>
                        <a:t>из задач сформулируем </a:t>
                      </a:r>
                      <a:r>
                        <a:rPr lang="ru-RU" sz="1800" b="1" dirty="0">
                          <a:effectLst/>
                        </a:rPr>
                        <a:t>цель</a:t>
                      </a:r>
                      <a:r>
                        <a:rPr lang="ru-RU" sz="1800" dirty="0">
                          <a:effectLst/>
                        </a:rPr>
                        <a:t> – повышение компетентности педагогов в освоении приемов формирования УУД  в учреждении дополнительного образования через реализацию дополнительных общеразвивающих программ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8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5200" dirty="0" smtClean="0"/>
              <a:t>Термин УУД означает</a:t>
            </a:r>
            <a:r>
              <a:rPr lang="en-US" sz="5200" dirty="0" smtClean="0"/>
              <a:t>:</a:t>
            </a:r>
            <a:endParaRPr lang="ru-RU" sz="5200" dirty="0" smtClean="0"/>
          </a:p>
          <a:p>
            <a:pPr marL="0" indent="0" algn="just">
              <a:buNone/>
            </a:pPr>
            <a:endParaRPr lang="ru-RU" sz="5200" dirty="0" smtClean="0"/>
          </a:p>
          <a:p>
            <a:pPr marL="742950" indent="-742950" algn="just">
              <a:buAutoNum type="arabicPeriod"/>
            </a:pPr>
            <a:r>
              <a:rPr lang="ru-RU" sz="4000" b="1" dirty="0" smtClean="0"/>
              <a:t>Умение учиться</a:t>
            </a:r>
            <a:r>
              <a:rPr lang="ru-RU" sz="4000" b="1" dirty="0"/>
              <a:t>, то есть способность субъекта к саморазвитию и самосовершенствованию </a:t>
            </a:r>
            <a:r>
              <a:rPr lang="ru-RU" sz="4000" b="1" dirty="0" smtClean="0"/>
              <a:t>путём </a:t>
            </a:r>
            <a:r>
              <a:rPr lang="ru-RU" sz="4000" b="1" dirty="0"/>
              <a:t>сознательного и активного присвоения нового социального опыта</a:t>
            </a:r>
            <a:r>
              <a:rPr lang="ru-RU" sz="4000" b="1" dirty="0" smtClean="0"/>
              <a:t>.</a:t>
            </a:r>
          </a:p>
          <a:p>
            <a:pPr marL="742950" indent="-742950" algn="just">
              <a:buAutoNum type="arabicPeriod"/>
            </a:pPr>
            <a:endParaRPr lang="ru-RU" sz="4000" b="1" dirty="0"/>
          </a:p>
          <a:p>
            <a:pPr marL="0" indent="0" algn="just">
              <a:buNone/>
            </a:pPr>
            <a:r>
              <a:rPr lang="ru-RU" sz="4000" b="1" dirty="0" smtClean="0"/>
              <a:t>2. Совокупность способов </a:t>
            </a:r>
            <a:r>
              <a:rPr lang="ru-RU" sz="4000" b="1" dirty="0"/>
              <a:t>действия учащегося, обеспечивающих самостоятельное усвоение новых </a:t>
            </a:r>
          </a:p>
          <a:p>
            <a:pPr marL="0" indent="0" algn="just">
              <a:buNone/>
            </a:pPr>
            <a:r>
              <a:rPr lang="ru-RU" sz="4000" b="1" dirty="0"/>
              <a:t>знаний, формирование умений, включая организацию учебного процесса.</a:t>
            </a:r>
            <a:endParaRPr lang="ru-RU" sz="4000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/>
              <a:t>Виды УУД </a:t>
            </a:r>
            <a:r>
              <a:rPr lang="en-US" sz="4000" b="1" dirty="0" smtClean="0"/>
              <a:t>: </a:t>
            </a:r>
            <a:endParaRPr lang="ru-RU" sz="4000" b="1" dirty="0" smtClean="0"/>
          </a:p>
          <a:p>
            <a:pPr marL="742950" indent="-742950">
              <a:buAutoNum type="arabicPeriod"/>
            </a:pPr>
            <a:r>
              <a:rPr lang="ru-RU" sz="4000" dirty="0"/>
              <a:t>Л</a:t>
            </a:r>
            <a:r>
              <a:rPr lang="ru-RU" sz="4000" dirty="0" smtClean="0"/>
              <a:t>ичностные</a:t>
            </a:r>
            <a:r>
              <a:rPr lang="en-US" sz="4000" dirty="0" smtClean="0"/>
              <a:t>;</a:t>
            </a:r>
            <a:endParaRPr lang="ru-RU" sz="4000" dirty="0" smtClean="0"/>
          </a:p>
          <a:p>
            <a:pPr marL="742950" indent="-742950">
              <a:buAutoNum type="arabicPeriod"/>
            </a:pPr>
            <a:r>
              <a:rPr lang="ru-RU" sz="4000" dirty="0"/>
              <a:t>Р</a:t>
            </a:r>
            <a:r>
              <a:rPr lang="ru-RU" sz="4000" dirty="0" smtClean="0"/>
              <a:t>егулятивные</a:t>
            </a:r>
            <a:r>
              <a:rPr lang="en-US" sz="4000" dirty="0" smtClean="0"/>
              <a:t>;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Познавательные</a:t>
            </a:r>
            <a:r>
              <a:rPr lang="ru-RU" sz="4000" dirty="0"/>
              <a:t> </a:t>
            </a:r>
            <a:r>
              <a:rPr lang="ru-RU" sz="4000" dirty="0" smtClean="0"/>
              <a:t>включая </a:t>
            </a:r>
            <a:r>
              <a:rPr lang="ru-RU" sz="4000" dirty="0"/>
              <a:t>логические и </a:t>
            </a:r>
            <a:r>
              <a:rPr lang="ru-RU" sz="4000" dirty="0" smtClean="0"/>
              <a:t>знаково-символические;</a:t>
            </a:r>
            <a:endParaRPr lang="en-US" sz="4000" dirty="0" smtClean="0"/>
          </a:p>
          <a:p>
            <a:pPr marL="742950" indent="-742950">
              <a:buAutoNum type="arabicPeriod"/>
            </a:pPr>
            <a:r>
              <a:rPr lang="ru-RU" sz="4000" dirty="0"/>
              <a:t>К</a:t>
            </a:r>
            <a:r>
              <a:rPr lang="ru-RU" sz="4000" dirty="0" smtClean="0"/>
              <a:t>оммуникативные.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3174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4288"/>
            <a:ext cx="91249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8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9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7936"/>
            <a:ext cx="8229600" cy="452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«Поймай  мышку»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836711"/>
            <a:ext cx="5976664" cy="59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8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3338"/>
            <a:ext cx="90868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9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218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Семинар  «Формирование  УУД через реализацию  дополнительных общеразвивающих  программ в УДО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«Поймай  мышку»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примеры развития УУД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SweetHome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ФГОС и их реализация в преподавании предмета «Музыка» в начальной школе</dc:title>
  <dc:creator>Smallstar</dc:creator>
  <cp:lastModifiedBy>Student_1</cp:lastModifiedBy>
  <cp:revision>38</cp:revision>
  <dcterms:created xsi:type="dcterms:W3CDTF">2012-08-15T10:53:55Z</dcterms:created>
  <dcterms:modified xsi:type="dcterms:W3CDTF">2016-11-27T21:36:35Z</dcterms:modified>
</cp:coreProperties>
</file>